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41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79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7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6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81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53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06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71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58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2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45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0FE67-B9D0-4314-BBE3-A881C0558D70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1017F-6264-4A6D-AA23-9ACC90B5A6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84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4.wm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wm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4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hyperlink" Target="https://www.karaoketexty.cz/texty-pisni/falco/out-of-the-dark-298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Wir</a:t>
            </a:r>
            <a:r>
              <a:rPr lang="cs-CZ" dirty="0" smtClean="0"/>
              <a:t> 1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Modul 2 </a:t>
            </a:r>
            <a:r>
              <a:rPr lang="cs-CZ" dirty="0" err="1" smtClean="0"/>
              <a:t>Lektion</a:t>
            </a:r>
            <a:r>
              <a:rPr lang="cs-CZ" dirty="0" smtClean="0"/>
              <a:t> 1</a:t>
            </a:r>
          </a:p>
          <a:p>
            <a:r>
              <a:rPr lang="cs-CZ" sz="4400" b="1" dirty="0" smtClean="0"/>
              <a:t>Bei </a:t>
            </a:r>
            <a:r>
              <a:rPr lang="cs-CZ" sz="4400" b="1" dirty="0" err="1" smtClean="0"/>
              <a:t>uns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zu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Hause</a:t>
            </a:r>
            <a:r>
              <a:rPr lang="cs-CZ" sz="4400" b="1" dirty="0" smtClean="0"/>
              <a:t> </a:t>
            </a:r>
            <a:endParaRPr lang="cs-CZ" sz="3200" b="1" dirty="0" smtClean="0"/>
          </a:p>
          <a:p>
            <a:r>
              <a:rPr lang="cs-CZ" sz="2000" b="1" dirty="0" smtClean="0"/>
              <a:t>U nás doma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55"/>
    </mc:Choice>
    <mc:Fallback xmlns="">
      <p:transition spd="slow" advTm="8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Haus</a:t>
            </a:r>
            <a:r>
              <a:rPr lang="cs-CZ" dirty="0" smtClean="0"/>
              <a:t> von </a:t>
            </a:r>
            <a:r>
              <a:rPr lang="cs-CZ" dirty="0" err="1" smtClean="0"/>
              <a:t>Familie</a:t>
            </a:r>
            <a:r>
              <a:rPr lang="cs-CZ" dirty="0" smtClean="0"/>
              <a:t> </a:t>
            </a:r>
            <a:r>
              <a:rPr lang="cs-CZ" dirty="0" err="1" smtClean="0"/>
              <a:t>Weigel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lernst</a:t>
            </a:r>
            <a:r>
              <a:rPr lang="cs-CZ" dirty="0" smtClean="0"/>
              <a:t> </a:t>
            </a:r>
            <a:r>
              <a:rPr lang="cs-CZ" dirty="0" err="1" smtClean="0"/>
              <a:t>du</a:t>
            </a:r>
            <a:r>
              <a:rPr lang="cs-CZ" dirty="0" smtClean="0"/>
              <a:t> in </a:t>
            </a:r>
            <a:r>
              <a:rPr lang="cs-CZ" dirty="0" err="1" smtClean="0"/>
              <a:t>dieser</a:t>
            </a:r>
            <a:r>
              <a:rPr lang="cs-CZ" dirty="0" smtClean="0"/>
              <a:t> </a:t>
            </a:r>
            <a:r>
              <a:rPr lang="cs-CZ" dirty="0" err="1" smtClean="0"/>
              <a:t>Lektion</a:t>
            </a:r>
            <a:r>
              <a:rPr lang="cs-CZ" dirty="0" smtClean="0"/>
              <a:t>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9907" y="2355371"/>
            <a:ext cx="4237967" cy="3178475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23"/>
    </mc:Choice>
    <mc:Fallback xmlns="">
      <p:transition spd="slow" advTm="6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M2/</a:t>
            </a:r>
            <a:r>
              <a:rPr lang="cs-CZ" dirty="0" err="1" smtClean="0"/>
              <a:t>Lektion</a:t>
            </a:r>
            <a:r>
              <a:rPr lang="cs-CZ" dirty="0" smtClean="0"/>
              <a:t> 1: </a:t>
            </a:r>
            <a:r>
              <a:rPr lang="cs-CZ" b="1" dirty="0" err="1" smtClean="0"/>
              <a:t>Das</a:t>
            </a:r>
            <a:r>
              <a:rPr lang="cs-CZ" b="1" dirty="0" smtClean="0"/>
              <a:t> </a:t>
            </a:r>
            <a:r>
              <a:rPr lang="cs-CZ" b="1" dirty="0" err="1" smtClean="0"/>
              <a:t>Haus</a:t>
            </a:r>
            <a:r>
              <a:rPr lang="cs-CZ" b="1" dirty="0" smtClean="0"/>
              <a:t> von </a:t>
            </a:r>
            <a:r>
              <a:rPr lang="cs-CZ" b="1" dirty="0" err="1" smtClean="0"/>
              <a:t>Familie</a:t>
            </a:r>
            <a:r>
              <a:rPr lang="cs-CZ" b="1" dirty="0" smtClean="0"/>
              <a:t> </a:t>
            </a:r>
            <a:r>
              <a:rPr lang="cs-CZ" b="1" dirty="0" err="1" smtClean="0"/>
              <a:t>Weigel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učebnice str. 46 /cvič.1 :</a:t>
            </a:r>
          </a:p>
          <a:p>
            <a:pPr marL="0" indent="0">
              <a:buNone/>
            </a:pPr>
            <a:r>
              <a:rPr lang="cs-CZ" dirty="0" smtClean="0"/>
              <a:t>    1.</a:t>
            </a:r>
            <a:r>
              <a:rPr lang="cs-CZ" dirty="0" smtClean="0">
                <a:solidFill>
                  <a:srgbClr val="002060"/>
                </a:solidFill>
              </a:rPr>
              <a:t>Hör </a:t>
            </a:r>
            <a:r>
              <a:rPr lang="cs-CZ" dirty="0" err="1" smtClean="0">
                <a:solidFill>
                  <a:srgbClr val="002060"/>
                </a:solidFill>
              </a:rPr>
              <a:t>zu</a:t>
            </a:r>
            <a:r>
              <a:rPr lang="cs-CZ" dirty="0" smtClean="0">
                <a:solidFill>
                  <a:srgbClr val="002060"/>
                </a:solidFill>
              </a:rPr>
              <a:t>/Poslouchej </a:t>
            </a:r>
            <a:r>
              <a:rPr lang="cs-CZ" dirty="0" smtClean="0"/>
              <a:t>(</a:t>
            </a:r>
            <a:r>
              <a:rPr lang="cs-CZ" i="1" u="sng" dirty="0" smtClean="0"/>
              <a:t>klikni na reproduktor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   2. </a:t>
            </a:r>
            <a:r>
              <a:rPr lang="cs-CZ" dirty="0" err="1" smtClean="0">
                <a:solidFill>
                  <a:srgbClr val="002060"/>
                </a:solidFill>
              </a:rPr>
              <a:t>Hör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noch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einmal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und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sprich</a:t>
            </a:r>
            <a:r>
              <a:rPr lang="cs-CZ" dirty="0" smtClean="0">
                <a:solidFill>
                  <a:srgbClr val="002060"/>
                </a:solidFill>
              </a:rPr>
              <a:t> nach/Poslechni si  a opakuj</a:t>
            </a:r>
          </a:p>
          <a:p>
            <a:pPr marL="0" indent="0">
              <a:buNone/>
            </a:pPr>
            <a:r>
              <a:rPr lang="cs-CZ" dirty="0" smtClean="0"/>
              <a:t>  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86" y="3597215"/>
            <a:ext cx="4083171" cy="3062378"/>
          </a:xfrm>
          <a:prstGeom prst="rect">
            <a:avLst/>
          </a:prstGeom>
        </p:spPr>
      </p:pic>
      <p:pic>
        <p:nvPicPr>
          <p:cNvPr id="5" name="34 - 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2094" y="2345898"/>
            <a:ext cx="487363" cy="487363"/>
          </a:xfrm>
          <a:prstGeom prst="rect">
            <a:avLst/>
          </a:prstGeom>
        </p:spPr>
      </p:pic>
      <p:pic>
        <p:nvPicPr>
          <p:cNvPr id="6" name="35 - Track 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4234" y="3353533"/>
            <a:ext cx="487363" cy="487363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>
            <a:off x="7703389" y="2589579"/>
            <a:ext cx="14923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8246853" y="3353533"/>
            <a:ext cx="1035170" cy="131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1"/>
    </mc:Choice>
    <mc:Fallback xmlns="">
      <p:transition spd="slow" advTm="3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M2 L 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>
                <a:solidFill>
                  <a:srgbClr val="002060"/>
                </a:solidFill>
              </a:rPr>
              <a:t>Was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passt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zusammen</a:t>
            </a:r>
            <a:r>
              <a:rPr lang="cs-CZ" dirty="0" smtClean="0">
                <a:solidFill>
                  <a:srgbClr val="002060"/>
                </a:solidFill>
              </a:rPr>
              <a:t>? </a:t>
            </a:r>
            <a:r>
              <a:rPr lang="cs-CZ" dirty="0" smtClean="0"/>
              <a:t>Zapiš si na papír nebo pospojuj přes folii</a:t>
            </a:r>
            <a:r>
              <a:rPr lang="cs-CZ" dirty="0" smtClean="0">
                <a:solidFill>
                  <a:srgbClr val="002060"/>
                </a:solidFill>
              </a:rPr>
              <a:t>.</a:t>
            </a:r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   </a:t>
            </a:r>
            <a:r>
              <a:rPr lang="cs-CZ" dirty="0" smtClean="0"/>
              <a:t>Vyzkoušej si cvičení 3 na str. 47 ! Na rody </a:t>
            </a:r>
            <a:r>
              <a:rPr lang="cs-CZ" dirty="0" err="1" smtClean="0"/>
              <a:t>podst</a:t>
            </a:r>
            <a:r>
              <a:rPr lang="cs-CZ" dirty="0" smtClean="0"/>
              <a:t>. jmen a zájmen:</a:t>
            </a:r>
          </a:p>
          <a:p>
            <a:pPr marL="0" indent="0">
              <a:buNone/>
            </a:pPr>
            <a:r>
              <a:rPr lang="cs-CZ" u="sng" dirty="0" smtClean="0">
                <a:solidFill>
                  <a:srgbClr val="002060"/>
                </a:solidFill>
              </a:rPr>
              <a:t>der</a:t>
            </a:r>
            <a:r>
              <a:rPr lang="cs-CZ" dirty="0" smtClean="0"/>
              <a:t> </a:t>
            </a:r>
            <a:r>
              <a:rPr lang="cs-CZ" dirty="0" err="1" smtClean="0"/>
              <a:t>Garten</a:t>
            </a:r>
            <a:r>
              <a:rPr lang="cs-CZ" dirty="0" smtClean="0"/>
              <a:t> – </a:t>
            </a:r>
            <a:r>
              <a:rPr lang="cs-CZ" u="sng" dirty="0" err="1" smtClean="0">
                <a:solidFill>
                  <a:srgbClr val="002060"/>
                </a:solidFill>
              </a:rPr>
              <a:t>er</a:t>
            </a:r>
            <a:r>
              <a:rPr lang="cs-CZ" u="sng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        </a:t>
            </a:r>
            <a:r>
              <a:rPr lang="cs-CZ" u="sng" dirty="0" err="1" smtClean="0">
                <a:solidFill>
                  <a:srgbClr val="FF0000"/>
                </a:solidFill>
              </a:rPr>
              <a:t>die</a:t>
            </a:r>
            <a:r>
              <a:rPr lang="cs-CZ" u="sng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/>
              <a:t>Küche</a:t>
            </a:r>
            <a:r>
              <a:rPr lang="cs-CZ" dirty="0" smtClean="0"/>
              <a:t> – </a:t>
            </a:r>
            <a:r>
              <a:rPr lang="cs-CZ" dirty="0" err="1" smtClean="0">
                <a:solidFill>
                  <a:srgbClr val="FF0000"/>
                </a:solidFill>
              </a:rPr>
              <a:t>sie</a:t>
            </a:r>
            <a:r>
              <a:rPr lang="cs-CZ" dirty="0" smtClean="0"/>
              <a:t>                </a:t>
            </a:r>
            <a:r>
              <a:rPr lang="cs-CZ" u="sng" dirty="0" err="1" smtClean="0">
                <a:solidFill>
                  <a:srgbClr val="00B050"/>
                </a:solidFill>
              </a:rPr>
              <a:t>das</a:t>
            </a:r>
            <a:r>
              <a:rPr lang="cs-CZ" dirty="0" smtClean="0"/>
              <a:t> </a:t>
            </a:r>
            <a:r>
              <a:rPr lang="cs-CZ" dirty="0" err="1" smtClean="0"/>
              <a:t>Bad</a:t>
            </a:r>
            <a:r>
              <a:rPr lang="cs-CZ" dirty="0" smtClean="0"/>
              <a:t> – </a:t>
            </a:r>
            <a:r>
              <a:rPr lang="cs-CZ" u="sng" dirty="0" smtClean="0">
                <a:solidFill>
                  <a:srgbClr val="00B050"/>
                </a:solidFill>
              </a:rPr>
              <a:t>es </a:t>
            </a:r>
          </a:p>
          <a:p>
            <a:pPr marL="0" indent="0">
              <a:buNone/>
            </a:pPr>
            <a:endParaRPr lang="cs-CZ" u="sng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 smtClean="0"/>
              <a:t>!!! Rod v češtině neodpovídá rodu v němčině </a:t>
            </a:r>
            <a:r>
              <a:rPr lang="cs-CZ" dirty="0" err="1" smtClean="0"/>
              <a:t>např</a:t>
            </a:r>
            <a:r>
              <a:rPr lang="cs-CZ" dirty="0" smtClean="0"/>
              <a:t>: </a:t>
            </a:r>
          </a:p>
          <a:p>
            <a:pPr marL="0" indent="0">
              <a:buNone/>
            </a:pPr>
            <a:r>
              <a:rPr lang="cs-CZ" u="sng" dirty="0" smtClean="0"/>
              <a:t>ta</a:t>
            </a:r>
            <a:r>
              <a:rPr lang="cs-CZ" dirty="0" smtClean="0"/>
              <a:t> zahrada – </a:t>
            </a:r>
            <a:r>
              <a:rPr lang="cs-CZ" u="sng" dirty="0" smtClean="0"/>
              <a:t>der</a:t>
            </a:r>
            <a:r>
              <a:rPr lang="cs-CZ" dirty="0" smtClean="0"/>
              <a:t> </a:t>
            </a:r>
            <a:r>
              <a:rPr lang="cs-CZ" dirty="0" err="1" smtClean="0"/>
              <a:t>Garten</a:t>
            </a:r>
            <a:endParaRPr lang="cs-CZ" dirty="0" smtClean="0"/>
          </a:p>
          <a:p>
            <a:pPr marL="0" indent="0">
              <a:buNone/>
            </a:pPr>
            <a:endParaRPr lang="cs-CZ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b="1" dirty="0" smtClean="0">
                <a:sym typeface="Wingdings" panose="05000000000000000000" pitchFamily="2" charset="2"/>
              </a:rPr>
              <a:t>Řešení: pokračuj na další folii </a:t>
            </a: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7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65"/>
    </mc:Choice>
    <mc:Fallback xmlns="">
      <p:transition spd="slow" advTm="64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 str.47 cvič.3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1e</a:t>
            </a:r>
          </a:p>
          <a:p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2a</a:t>
            </a:r>
          </a:p>
          <a:p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3f</a:t>
            </a:r>
          </a:p>
          <a:p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4e</a:t>
            </a:r>
          </a:p>
          <a:p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5c</a:t>
            </a:r>
          </a:p>
          <a:p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6b</a:t>
            </a:r>
          </a:p>
          <a:p>
            <a:r>
              <a:rPr lang="cs-CZ" dirty="0" smtClean="0">
                <a:solidFill>
                  <a:srgbClr val="002060"/>
                </a:solidFill>
                <a:sym typeface="Wingdings" panose="05000000000000000000" pitchFamily="2" charset="2"/>
              </a:rPr>
              <a:t>7d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78"/>
    </mc:Choice>
    <mc:Fallback xmlns="">
      <p:transition spd="slow" advTm="5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 2 L 1 str.48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Procvič si nová slovíčka se členem určitým a neurčitým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člen určitý:              </a:t>
            </a:r>
            <a:r>
              <a:rPr lang="cs-CZ" dirty="0" smtClean="0">
                <a:solidFill>
                  <a:srgbClr val="002060"/>
                </a:solidFill>
              </a:rPr>
              <a:t>der</a:t>
            </a:r>
            <a:r>
              <a:rPr lang="cs-CZ" dirty="0" smtClean="0"/>
              <a:t>            </a:t>
            </a:r>
            <a:r>
              <a:rPr lang="cs-CZ" dirty="0" err="1" smtClean="0">
                <a:solidFill>
                  <a:srgbClr val="FF0000"/>
                </a:solidFill>
              </a:rPr>
              <a:t>die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                </a:t>
            </a:r>
            <a:r>
              <a:rPr lang="cs-CZ" dirty="0" err="1" smtClean="0">
                <a:solidFill>
                  <a:srgbClr val="00B050"/>
                </a:solidFill>
              </a:rPr>
              <a:t>das</a:t>
            </a:r>
            <a:endParaRPr lang="cs-CZ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i="1" dirty="0" smtClean="0"/>
              <a:t>   </a:t>
            </a:r>
            <a:r>
              <a:rPr lang="cs-CZ" dirty="0" smtClean="0"/>
              <a:t>člen neurčitý:          </a:t>
            </a:r>
            <a:r>
              <a:rPr lang="cs-CZ" dirty="0" err="1" smtClean="0">
                <a:solidFill>
                  <a:srgbClr val="002060"/>
                </a:solidFill>
              </a:rPr>
              <a:t>ein</a:t>
            </a:r>
            <a:r>
              <a:rPr lang="cs-CZ" dirty="0" smtClean="0"/>
              <a:t>           </a:t>
            </a:r>
            <a:r>
              <a:rPr lang="cs-CZ" dirty="0" err="1" smtClean="0">
                <a:solidFill>
                  <a:srgbClr val="FF0000"/>
                </a:solidFill>
              </a:rPr>
              <a:t>eine</a:t>
            </a:r>
            <a:r>
              <a:rPr lang="cs-CZ" dirty="0" smtClean="0"/>
              <a:t>                </a:t>
            </a:r>
            <a:r>
              <a:rPr lang="cs-CZ" dirty="0" err="1" smtClean="0">
                <a:solidFill>
                  <a:srgbClr val="00B050"/>
                </a:solidFill>
              </a:rPr>
              <a:t>ein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r>
              <a:rPr lang="cs-CZ" i="1" dirty="0" smtClean="0"/>
              <a:t>                                                  klikni na reproduktor    </a:t>
            </a:r>
            <a:endParaRPr lang="cs-CZ" i="1" dirty="0"/>
          </a:p>
        </p:txBody>
      </p:sp>
      <p:pic>
        <p:nvPicPr>
          <p:cNvPr id="4" name="36 - 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8793" y="3900517"/>
            <a:ext cx="487363" cy="48736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7168" y="4037162"/>
            <a:ext cx="2977072" cy="2232804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>
            <a:off x="8195094" y="4054415"/>
            <a:ext cx="655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7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6"/>
    </mc:Choice>
    <mc:Fallback xmlns="">
      <p:transition spd="slow" advTm="5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na tento týden 30.3. -3.4.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1. zapiš si slovíčka M2L1 PS str. 54-55</a:t>
            </a:r>
          </a:p>
          <a:p>
            <a:r>
              <a:rPr lang="cs-CZ" dirty="0" smtClean="0"/>
              <a:t>2. vypracuj úkoly v </a:t>
            </a:r>
            <a:r>
              <a:rPr lang="cs-CZ" dirty="0" smtClean="0">
                <a:solidFill>
                  <a:srgbClr val="FF0000"/>
                </a:solidFill>
              </a:rPr>
              <a:t>PS str. 31/1,2, 32/3,4  </a:t>
            </a:r>
            <a:r>
              <a:rPr lang="cs-CZ" dirty="0" err="1" smtClean="0">
                <a:solidFill>
                  <a:srgbClr val="FF0000"/>
                </a:solidFill>
              </a:rPr>
              <a:t>ofotˇa</a:t>
            </a:r>
            <a:r>
              <a:rPr lang="cs-CZ" dirty="0" smtClean="0">
                <a:solidFill>
                  <a:srgbClr val="FF0000"/>
                </a:solidFill>
              </a:rPr>
              <a:t> pošli na můj email</a:t>
            </a:r>
          </a:p>
          <a:p>
            <a:r>
              <a:rPr lang="cs-CZ" i="1" dirty="0" smtClean="0"/>
              <a:t>A teď trochu relaxace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>
                <a:hlinkClick r:id="rId4"/>
              </a:rPr>
              <a:t>  https://www.karaoketexty.cz/texty-pisni/falco/out-of-the-dark-29815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Zjisti informace o tomto zpěvákovi, </a:t>
            </a:r>
            <a:r>
              <a:rPr lang="cs-CZ" dirty="0" smtClean="0">
                <a:solidFill>
                  <a:srgbClr val="FF0000"/>
                </a:solidFill>
              </a:rPr>
              <a:t>napiš do </a:t>
            </a:r>
            <a:r>
              <a:rPr lang="cs-CZ" dirty="0" err="1" smtClean="0">
                <a:solidFill>
                  <a:srgbClr val="FF0000"/>
                </a:solidFill>
              </a:rPr>
              <a:t>wordu</a:t>
            </a:r>
            <a:r>
              <a:rPr lang="cs-CZ" dirty="0" smtClean="0">
                <a:solidFill>
                  <a:srgbClr val="FF0000"/>
                </a:solidFill>
              </a:rPr>
              <a:t> a v příloze mi je jako krátký referát pošli.</a:t>
            </a:r>
          </a:p>
          <a:p>
            <a:endParaRPr lang="cs-CZ" dirty="0" smtClean="0"/>
          </a:p>
          <a:p>
            <a:r>
              <a:rPr lang="cs-CZ" dirty="0" smtClean="0"/>
              <a:t>Doufám, že už brzy budeme také </a:t>
            </a:r>
            <a:r>
              <a:rPr lang="cs-CZ" dirty="0" err="1" smtClean="0"/>
              <a:t>Out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(</a:t>
            </a:r>
            <a:r>
              <a:rPr lang="cs-CZ" dirty="0" err="1" smtClean="0"/>
              <a:t>corona</a:t>
            </a:r>
            <a:r>
              <a:rPr lang="cs-CZ" dirty="0" smtClean="0"/>
              <a:t>) „</a:t>
            </a:r>
            <a:r>
              <a:rPr lang="cs-CZ" dirty="0" err="1" smtClean="0"/>
              <a:t>dark</a:t>
            </a:r>
            <a:r>
              <a:rPr lang="cs-CZ" dirty="0" smtClean="0"/>
              <a:t>“. 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36"/>
    </mc:Choice>
    <mc:Fallback xmlns="">
      <p:transition spd="slow" advTm="7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254</Words>
  <Application>Microsoft Office PowerPoint</Application>
  <PresentationFormat>Širokoúhlá obrazovka</PresentationFormat>
  <Paragraphs>45</Paragraphs>
  <Slides>7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Motiv Office</vt:lpstr>
      <vt:lpstr>Wir 1</vt:lpstr>
      <vt:lpstr>Das Haus von Familie Weigel</vt:lpstr>
      <vt:lpstr>M2/Lektion 1: Das Haus von Familie Weigel</vt:lpstr>
      <vt:lpstr>M2 L 1</vt:lpstr>
      <vt:lpstr>Řešení str.47 cvič.3</vt:lpstr>
      <vt:lpstr>M 2 L 1 str.48 </vt:lpstr>
      <vt:lpstr>Úkoly na tento týden 30.3. -3.4.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1</dc:title>
  <dc:creator>Pavličík</dc:creator>
  <cp:lastModifiedBy>Pavličík</cp:lastModifiedBy>
  <cp:revision>11</cp:revision>
  <dcterms:created xsi:type="dcterms:W3CDTF">2020-03-26T16:58:18Z</dcterms:created>
  <dcterms:modified xsi:type="dcterms:W3CDTF">2020-03-27T10:34:44Z</dcterms:modified>
</cp:coreProperties>
</file>