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>
      <p:cViewPr varScale="1">
        <p:scale>
          <a:sx n="109" d="100"/>
          <a:sy n="109" d="100"/>
        </p:scale>
        <p:origin x="16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A4ADB-9CE3-4B6D-9414-99BEDBBC083A}" type="datetimeFigureOut">
              <a:rPr lang="cs-CZ" smtClean="0"/>
              <a:t>06.01.2021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2A4F-8E4D-42A0-B48A-ADC8F31C36CB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857232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Wie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hei</a:t>
            </a:r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ßen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Sie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?</a:t>
            </a:r>
            <a:endParaRPr lang="de-DE" dirty="0">
              <a:solidFill>
                <a:schemeClr val="bg1"/>
              </a:solidFill>
              <a:latin typeface="+mn-lt"/>
              <a:ea typeface="HelloBasic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Wie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heiß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en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  <a:ea typeface="HelloBasic" pitchFamily="2" charset="0"/>
              </a:rPr>
              <a:t>heiße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Anna 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Zapomělová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Wo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wohn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en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  <a:ea typeface="HelloBasic" pitchFamily="2" charset="0"/>
              </a:rPr>
              <a:t>wohne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in Husinec.</a:t>
            </a: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Wie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alt </a:t>
            </a:r>
            <a:r>
              <a:rPr lang="cs-CZ" dirty="0" err="1" smtClean="0">
                <a:solidFill>
                  <a:srgbClr val="FF0000"/>
                </a:solidFill>
                <a:ea typeface="HelloBasic" pitchFamily="2" charset="0"/>
              </a:rPr>
              <a:t>sind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smtClean="0">
                <a:solidFill>
                  <a:schemeClr val="tx1"/>
                </a:solidFill>
                <a:ea typeface="HelloBasic" pitchFamily="2" charset="0"/>
              </a:rPr>
              <a:t>bin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24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Jahre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alt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.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</a:t>
            </a:r>
            <a:endParaRPr lang="cs-CZ" i="1" dirty="0" smtClean="0">
              <a:solidFill>
                <a:srgbClr val="FF0000"/>
              </a:solidFill>
              <a:ea typeface="HelloBasic" pitchFamily="2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Hab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en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Sie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Kinder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Nein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,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  <a:ea typeface="HelloBasic" pitchFamily="2" charset="0"/>
              </a:rPr>
              <a:t>habe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keine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Kinder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Wie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ist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Ihre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Telefonnummer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Meine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Telefonnummer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ist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247257575.</a:t>
            </a: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rgbClr val="FF0000"/>
                </a:solidFill>
                <a:ea typeface="HelloBasic" pitchFamily="2" charset="0"/>
              </a:rPr>
              <a:t>Sind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Sie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ver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heirat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et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Ja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,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smtClean="0">
                <a:solidFill>
                  <a:schemeClr val="tx1"/>
                </a:solidFill>
                <a:ea typeface="HelloBasic" pitchFamily="2" charset="0"/>
              </a:rPr>
              <a:t>bin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verheiratet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.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</a:t>
            </a:r>
            <a:endParaRPr lang="cs-CZ" i="1" dirty="0" smtClean="0">
              <a:solidFill>
                <a:srgbClr val="FF0000"/>
              </a:solidFill>
              <a:ea typeface="HelloBasic" pitchFamily="2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Hab</a:t>
            </a:r>
            <a:r>
              <a:rPr lang="cs-CZ" b="1" dirty="0" err="1" smtClean="0">
                <a:solidFill>
                  <a:schemeClr val="tx1"/>
                </a:solidFill>
                <a:ea typeface="HelloBasic" pitchFamily="2" charset="0"/>
              </a:rPr>
              <a:t>en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ie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a typeface="HelloBasic" pitchFamily="2" charset="0"/>
              </a:rPr>
              <a:t>Geschwister</a:t>
            </a:r>
            <a:r>
              <a:rPr lang="cs-CZ" dirty="0" smtClean="0">
                <a:solidFill>
                  <a:schemeClr val="tx1"/>
                </a:solidFill>
                <a:ea typeface="HelloBasic" pitchFamily="2" charset="0"/>
              </a:rPr>
              <a:t>?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Ja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,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  <a:ea typeface="HelloBasic" pitchFamily="2" charset="0"/>
              </a:rPr>
              <a:t>habe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drei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ea typeface="HelloBasic" pitchFamily="2" charset="0"/>
              </a:rPr>
              <a:t>Schwestern</a:t>
            </a:r>
            <a:r>
              <a:rPr lang="cs-CZ" i="1" dirty="0" smtClean="0">
                <a:solidFill>
                  <a:schemeClr val="tx1"/>
                </a:solidFill>
                <a:ea typeface="HelloBasic" pitchFamily="2" charset="0"/>
              </a:rPr>
              <a:t>.</a:t>
            </a:r>
          </a:p>
          <a:p>
            <a:pPr algn="l"/>
            <a:r>
              <a:rPr lang="cs-CZ" dirty="0" err="1" smtClean="0"/>
              <a:t>sie</a:t>
            </a:r>
            <a:r>
              <a:rPr lang="cs-CZ" dirty="0" smtClean="0"/>
              <a:t>  - Petra – </a:t>
            </a:r>
            <a:r>
              <a:rPr lang="cs-CZ" b="1" dirty="0" err="1" smtClean="0"/>
              <a:t>sie</a:t>
            </a:r>
            <a:r>
              <a:rPr lang="cs-CZ" dirty="0" smtClean="0"/>
              <a:t> x Peter - </a:t>
            </a:r>
            <a:r>
              <a:rPr lang="cs-CZ" dirty="0" err="1" smtClean="0"/>
              <a:t>er</a:t>
            </a:r>
            <a:endParaRPr lang="cs-CZ" dirty="0" smtClean="0"/>
          </a:p>
        </p:txBody>
      </p:sp>
      <p:sp>
        <p:nvSpPr>
          <p:cNvPr id="5" name="Zaoblený obdélník 4"/>
          <p:cNvSpPr/>
          <p:nvPr/>
        </p:nvSpPr>
        <p:spPr>
          <a:xfrm>
            <a:off x="5652120" y="5517232"/>
            <a:ext cx="2634656" cy="11264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ea typeface="HelloBasic" pitchFamily="2" charset="0"/>
              </a:rPr>
              <a:t>WICHTIG! </a:t>
            </a:r>
          </a:p>
          <a:p>
            <a:pPr algn="ctr"/>
            <a:r>
              <a:rPr lang="cs-CZ" dirty="0" smtClean="0">
                <a:ea typeface="HelloBasic" pitchFamily="2" charset="0"/>
              </a:rPr>
              <a:t>při vykání píšeme velké s (</a:t>
            </a:r>
            <a:r>
              <a:rPr lang="cs-CZ" dirty="0" err="1" smtClean="0">
                <a:ea typeface="HelloBasic" pitchFamily="2" charset="0"/>
              </a:rPr>
              <a:t>Sie</a:t>
            </a:r>
            <a:r>
              <a:rPr lang="cs-CZ" dirty="0" smtClean="0">
                <a:ea typeface="HelloBasic" pitchFamily="2" charset="0"/>
              </a:rPr>
              <a:t>).</a:t>
            </a:r>
            <a:endParaRPr lang="de-DE" dirty="0">
              <a:ea typeface="HelloBasic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Wie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heißen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Sie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?</a:t>
            </a:r>
            <a:endParaRPr lang="de-DE" dirty="0">
              <a:solidFill>
                <a:schemeClr val="bg1"/>
              </a:solidFill>
              <a:latin typeface="+mn-lt"/>
              <a:ea typeface="HelloBasic" pitchFamily="2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07504" y="714356"/>
            <a:ext cx="9144000" cy="61436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Wie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heiß</a:t>
            </a:r>
            <a:r>
              <a:rPr lang="cs-CZ" b="1" dirty="0" err="1" smtClean="0">
                <a:ea typeface="HelloBasic" pitchFamily="2" charset="0"/>
              </a:rPr>
              <a:t>en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ea typeface="HelloBasic" pitchFamily="2" charset="0"/>
              </a:rPr>
              <a:t>ie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i="1" dirty="0" smtClean="0">
                <a:ea typeface="HelloBasic" pitchFamily="2" charset="0"/>
              </a:rPr>
              <a:t>x </a:t>
            </a:r>
            <a:r>
              <a:rPr lang="cs-CZ" i="1" dirty="0" err="1" smtClean="0">
                <a:ea typeface="HelloBasic" pitchFamily="2" charset="0"/>
              </a:rPr>
              <a:t>Wie</a:t>
            </a:r>
            <a:r>
              <a:rPr lang="cs-CZ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ea typeface="HelloBasic" pitchFamily="2" charset="0"/>
              </a:rPr>
              <a:t>hei</a:t>
            </a:r>
            <a:r>
              <a:rPr lang="cs-CZ" b="1" i="1" dirty="0" err="1" smtClean="0">
                <a:ea typeface="HelloBasic" pitchFamily="2" charset="0"/>
              </a:rPr>
              <a:t>ßt</a:t>
            </a:r>
            <a:r>
              <a:rPr lang="cs-CZ" b="1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i="1" dirty="0" smtClean="0">
                <a:ea typeface="HelloBasic" pitchFamily="2" charset="0"/>
              </a:rPr>
              <a:t>? </a:t>
            </a:r>
            <a:r>
              <a:rPr lang="cs-CZ" dirty="0" err="1" smtClean="0">
                <a:solidFill>
                  <a:schemeClr val="accent4">
                    <a:lumMod val="75000"/>
                  </a:schemeClr>
                </a:solidFill>
                <a:ea typeface="HelloBasic" pitchFamily="2" charset="0"/>
              </a:rPr>
              <a:t>Ich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heiß</a:t>
            </a:r>
            <a:r>
              <a:rPr lang="cs-CZ" b="1" dirty="0" err="1" smtClean="0">
                <a:ea typeface="HelloBasic" pitchFamily="2" charset="0"/>
              </a:rPr>
              <a:t>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Šánti</a:t>
            </a:r>
            <a:r>
              <a:rPr lang="cs-CZ" dirty="0" smtClean="0">
                <a:ea typeface="HelloBasic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Wo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wohn</a:t>
            </a:r>
            <a:r>
              <a:rPr lang="cs-CZ" b="1" dirty="0" err="1" smtClean="0">
                <a:ea typeface="HelloBasic" pitchFamily="2" charset="0"/>
              </a:rPr>
              <a:t>en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ea typeface="HelloBasic" pitchFamily="2" charset="0"/>
              </a:rPr>
              <a:t>ie</a:t>
            </a:r>
            <a:r>
              <a:rPr lang="cs-CZ" dirty="0" smtClean="0">
                <a:ea typeface="HelloBasic" pitchFamily="2" charset="0"/>
              </a:rPr>
              <a:t>? x </a:t>
            </a:r>
            <a:r>
              <a:rPr lang="cs-CZ" dirty="0" err="1" smtClean="0">
                <a:ea typeface="HelloBasic" pitchFamily="2" charset="0"/>
              </a:rPr>
              <a:t>Wo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wohn</a:t>
            </a:r>
            <a:r>
              <a:rPr lang="cs-CZ" b="1" dirty="0" err="1" smtClean="0">
                <a:ea typeface="HelloBasic" pitchFamily="2" charset="0"/>
              </a:rPr>
              <a:t>st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dirty="0" err="1" smtClean="0">
                <a:solidFill>
                  <a:schemeClr val="accent4">
                    <a:lumMod val="75000"/>
                  </a:schemeClr>
                </a:solidFill>
                <a:ea typeface="HelloBasic" pitchFamily="2" charset="0"/>
              </a:rPr>
              <a:t>Ich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wohn</a:t>
            </a:r>
            <a:r>
              <a:rPr lang="cs-CZ" b="1" dirty="0" err="1" smtClean="0">
                <a:ea typeface="HelloBasic" pitchFamily="2" charset="0"/>
              </a:rPr>
              <a:t>e</a:t>
            </a:r>
            <a:r>
              <a:rPr lang="cs-CZ" dirty="0" smtClean="0">
                <a:ea typeface="HelloBasic" pitchFamily="2" charset="0"/>
              </a:rPr>
              <a:t> in Volary.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Wie</a:t>
            </a:r>
            <a:r>
              <a:rPr lang="cs-CZ" dirty="0" smtClean="0">
                <a:ea typeface="HelloBasic" pitchFamily="2" charset="0"/>
              </a:rPr>
              <a:t> alt </a:t>
            </a:r>
            <a:r>
              <a:rPr lang="cs-CZ" b="1" dirty="0" err="1" smtClean="0">
                <a:solidFill>
                  <a:srgbClr val="FF0000"/>
                </a:solidFill>
                <a:ea typeface="HelloBasic" pitchFamily="2" charset="0"/>
              </a:rPr>
              <a:t>sind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ea typeface="HelloBasic" pitchFamily="2" charset="0"/>
              </a:rPr>
              <a:t>ie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 </a:t>
            </a:r>
            <a:r>
              <a:rPr lang="cs-CZ" i="1" dirty="0" smtClean="0">
                <a:ea typeface="HelloBasic" pitchFamily="2" charset="0"/>
              </a:rPr>
              <a:t>x </a:t>
            </a:r>
            <a:r>
              <a:rPr lang="cs-CZ" i="1" dirty="0" err="1" smtClean="0">
                <a:ea typeface="HelloBasic" pitchFamily="2" charset="0"/>
              </a:rPr>
              <a:t>Wie</a:t>
            </a:r>
            <a:r>
              <a:rPr lang="cs-CZ" i="1" dirty="0" smtClean="0">
                <a:ea typeface="HelloBasic" pitchFamily="2" charset="0"/>
              </a:rPr>
              <a:t> alt </a:t>
            </a:r>
            <a:r>
              <a:rPr lang="cs-CZ" b="1" i="1" dirty="0" err="1" smtClean="0">
                <a:solidFill>
                  <a:srgbClr val="FF0000"/>
                </a:solidFill>
                <a:ea typeface="HelloBasic" pitchFamily="2" charset="0"/>
              </a:rPr>
              <a:t>bist</a:t>
            </a:r>
            <a:r>
              <a:rPr lang="cs-CZ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i="1" dirty="0" smtClean="0">
                <a:ea typeface="HelloBasic" pitchFamily="2" charset="0"/>
              </a:rPr>
              <a:t>?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 </a:t>
            </a:r>
            <a:r>
              <a:rPr lang="cs-CZ" dirty="0" err="1" smtClean="0">
                <a:solidFill>
                  <a:srgbClr val="7030A0"/>
                </a:solidFill>
                <a:ea typeface="HelloBasic" pitchFamily="2" charset="0"/>
              </a:rPr>
              <a:t>Ich</a:t>
            </a:r>
            <a:r>
              <a:rPr lang="cs-CZ" dirty="0" smtClean="0">
                <a:solidFill>
                  <a:srgbClr val="FF0000"/>
                </a:solidFill>
                <a:ea typeface="HelloBasic" pitchFamily="2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ea typeface="HelloBasic" pitchFamily="2" charset="0"/>
              </a:rPr>
              <a:t>bin </a:t>
            </a:r>
            <a:r>
              <a:rPr lang="cs-CZ" dirty="0" err="1" smtClean="0">
                <a:ea typeface="HelloBasic" pitchFamily="2" charset="0"/>
              </a:rPr>
              <a:t>zwölf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Jahre</a:t>
            </a:r>
            <a:r>
              <a:rPr lang="cs-CZ" dirty="0" smtClean="0">
                <a:ea typeface="HelloBasic" pitchFamily="2" charset="0"/>
              </a:rPr>
              <a:t> alt. </a:t>
            </a:r>
            <a:endParaRPr lang="cs-CZ" i="1" dirty="0" smtClean="0">
              <a:ea typeface="HelloBasic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Hab</a:t>
            </a:r>
            <a:r>
              <a:rPr lang="cs-CZ" b="1" dirty="0" err="1" smtClean="0">
                <a:ea typeface="HelloBasic" pitchFamily="2" charset="0"/>
              </a:rPr>
              <a:t>en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Sie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Kinder</a:t>
            </a:r>
            <a:r>
              <a:rPr lang="cs-CZ" dirty="0" smtClean="0">
                <a:ea typeface="HelloBasic" pitchFamily="2" charset="0"/>
              </a:rPr>
              <a:t>? x </a:t>
            </a:r>
            <a:r>
              <a:rPr lang="cs-CZ" dirty="0" err="1" smtClean="0">
                <a:ea typeface="HelloBasic" pitchFamily="2" charset="0"/>
              </a:rPr>
              <a:t>Ha</a:t>
            </a:r>
            <a:r>
              <a:rPr lang="cs-CZ" b="1" dirty="0" err="1" smtClean="0">
                <a:ea typeface="HelloBasic" pitchFamily="2" charset="0"/>
              </a:rPr>
              <a:t>st</a:t>
            </a:r>
            <a:r>
              <a:rPr lang="cs-CZ" b="1" dirty="0" smtClean="0"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Kinder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dirty="0" err="1" smtClean="0">
                <a:ea typeface="HelloBasic" pitchFamily="2" charset="0"/>
              </a:rPr>
              <a:t>Nein</a:t>
            </a:r>
            <a:r>
              <a:rPr lang="cs-CZ" dirty="0" smtClean="0">
                <a:ea typeface="HelloBasic" pitchFamily="2" charset="0"/>
              </a:rPr>
              <a:t>, </a:t>
            </a:r>
            <a:r>
              <a:rPr lang="cs-CZ" dirty="0" err="1" smtClean="0">
                <a:solidFill>
                  <a:srgbClr val="7030A0"/>
                </a:solidFill>
                <a:ea typeface="HelloBasic" pitchFamily="2" charset="0"/>
              </a:rPr>
              <a:t>ich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hab</a:t>
            </a:r>
            <a:r>
              <a:rPr lang="cs-CZ" b="1" dirty="0" err="1" smtClean="0">
                <a:ea typeface="HelloBasic" pitchFamily="2" charset="0"/>
              </a:rPr>
              <a:t>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keine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Kinder</a:t>
            </a:r>
            <a:r>
              <a:rPr lang="cs-CZ" dirty="0" smtClean="0">
                <a:ea typeface="HelloBasic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Wie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ea typeface="HelloBasic" pitchFamily="2" charset="0"/>
              </a:rPr>
              <a:t>ist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ea typeface="HelloBasic" pitchFamily="2" charset="0"/>
              </a:rPr>
              <a:t>Ihre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Telefonnummer</a:t>
            </a:r>
            <a:r>
              <a:rPr lang="cs-CZ" dirty="0" smtClean="0">
                <a:ea typeface="HelloBasic" pitchFamily="2" charset="0"/>
              </a:rPr>
              <a:t>? x </a:t>
            </a:r>
            <a:r>
              <a:rPr lang="cs-CZ" dirty="0" err="1" smtClean="0">
                <a:ea typeface="HelloBasic" pitchFamily="2" charset="0"/>
              </a:rPr>
              <a:t>Wie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ea typeface="HelloBasic" pitchFamily="2" charset="0"/>
              </a:rPr>
              <a:t>ist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ea typeface="HelloBasic" pitchFamily="2" charset="0"/>
              </a:rPr>
              <a:t>deine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Telefonnummer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dirty="0" err="1" smtClean="0">
                <a:ea typeface="HelloBasic" pitchFamily="2" charset="0"/>
              </a:rPr>
              <a:t>Meine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Telefonnummer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ist</a:t>
            </a:r>
            <a:r>
              <a:rPr lang="cs-CZ" dirty="0" smtClean="0">
                <a:ea typeface="HelloBasic" pitchFamily="2" charset="0"/>
              </a:rPr>
              <a:t> 123 456.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>
                <a:solidFill>
                  <a:srgbClr val="FF0000"/>
                </a:solidFill>
                <a:ea typeface="HelloBasic" pitchFamily="2" charset="0"/>
              </a:rPr>
              <a:t>Sind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Sie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ea typeface="HelloBasic" pitchFamily="2" charset="0"/>
              </a:rPr>
              <a:t>ver</a:t>
            </a:r>
            <a:r>
              <a:rPr lang="cs-CZ" dirty="0" err="1" smtClean="0">
                <a:ea typeface="HelloBasic" pitchFamily="2" charset="0"/>
              </a:rPr>
              <a:t>heirat</a:t>
            </a:r>
            <a:r>
              <a:rPr lang="cs-CZ" b="1" dirty="0" err="1" smtClean="0">
                <a:ea typeface="HelloBasic" pitchFamily="2" charset="0"/>
              </a:rPr>
              <a:t>et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 </a:t>
            </a:r>
            <a:r>
              <a:rPr lang="cs-CZ" i="1" dirty="0" smtClean="0">
                <a:ea typeface="HelloBasic" pitchFamily="2" charset="0"/>
              </a:rPr>
              <a:t>x </a:t>
            </a:r>
            <a:r>
              <a:rPr lang="cs-CZ" b="1" i="1" dirty="0" err="1" smtClean="0">
                <a:solidFill>
                  <a:srgbClr val="FF0000"/>
                </a:solidFill>
                <a:ea typeface="HelloBasic" pitchFamily="2" charset="0"/>
              </a:rPr>
              <a:t>Bist</a:t>
            </a:r>
            <a:r>
              <a:rPr lang="cs-CZ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ea typeface="HelloBasic" pitchFamily="2" charset="0"/>
              </a:rPr>
              <a:t>verheiratet</a:t>
            </a:r>
            <a:r>
              <a:rPr lang="cs-CZ" i="1" dirty="0" smtClean="0">
                <a:ea typeface="HelloBasic" pitchFamily="2" charset="0"/>
              </a:rPr>
              <a:t>?</a:t>
            </a:r>
            <a:r>
              <a:rPr lang="cs-CZ" i="1" dirty="0">
                <a:solidFill>
                  <a:srgbClr val="FF0000"/>
                </a:solidFill>
                <a:ea typeface="HelloBasic" pitchFamily="2" charset="0"/>
              </a:rPr>
              <a:t> 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(!) </a:t>
            </a:r>
            <a:r>
              <a:rPr lang="cs-CZ" i="1" dirty="0" err="1" smtClean="0">
                <a:ea typeface="HelloBasic" pitchFamily="2" charset="0"/>
              </a:rPr>
              <a:t>Nein</a:t>
            </a:r>
            <a:r>
              <a:rPr lang="cs-CZ" i="1" dirty="0" smtClean="0">
                <a:ea typeface="HelloBasic" pitchFamily="2" charset="0"/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  <a:ea typeface="HelloBasic" pitchFamily="2" charset="0"/>
              </a:rPr>
              <a:t>ich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ea typeface="HelloBasic" pitchFamily="2" charset="0"/>
              </a:rPr>
              <a:t>bin</a:t>
            </a:r>
            <a:r>
              <a:rPr lang="cs-CZ" i="1" dirty="0" smtClean="0">
                <a:solidFill>
                  <a:srgbClr val="FF0000"/>
                </a:solidFill>
                <a:ea typeface="HelloBasic" pitchFamily="2" charset="0"/>
              </a:rPr>
              <a:t> </a:t>
            </a:r>
            <a:r>
              <a:rPr lang="cs-CZ" i="1" dirty="0" err="1" smtClean="0">
                <a:ea typeface="HelloBasic" pitchFamily="2" charset="0"/>
              </a:rPr>
              <a:t>nicht</a:t>
            </a:r>
            <a:r>
              <a:rPr lang="cs-CZ" i="1" dirty="0" smtClean="0">
                <a:ea typeface="HelloBasic" pitchFamily="2" charset="0"/>
              </a:rPr>
              <a:t> </a:t>
            </a:r>
            <a:r>
              <a:rPr lang="cs-CZ" i="1" dirty="0" err="1" smtClean="0">
                <a:ea typeface="HelloBasic" pitchFamily="2" charset="0"/>
              </a:rPr>
              <a:t>verheiratet</a:t>
            </a:r>
            <a:r>
              <a:rPr lang="cs-CZ" i="1" dirty="0" smtClean="0">
                <a:ea typeface="HelloBasic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ea typeface="HelloBasic" pitchFamily="2" charset="0"/>
              </a:rPr>
              <a:t>Hab</a:t>
            </a:r>
            <a:r>
              <a:rPr lang="cs-CZ" b="1" dirty="0" err="1" smtClean="0">
                <a:ea typeface="HelloBasic" pitchFamily="2" charset="0"/>
              </a:rPr>
              <a:t>en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ea typeface="HelloBasic" pitchFamily="2" charset="0"/>
              </a:rPr>
              <a:t>S</a:t>
            </a:r>
            <a:r>
              <a:rPr lang="cs-CZ" dirty="0" err="1" smtClean="0">
                <a:ea typeface="HelloBasic" pitchFamily="2" charset="0"/>
              </a:rPr>
              <a:t>ie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Geschwister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dirty="0" err="1" smtClean="0">
                <a:ea typeface="HelloBasic" pitchFamily="2" charset="0"/>
              </a:rPr>
              <a:t>Ha</a:t>
            </a:r>
            <a:r>
              <a:rPr lang="cs-CZ" b="1" dirty="0" err="1" smtClean="0">
                <a:ea typeface="HelloBasic" pitchFamily="2" charset="0"/>
              </a:rPr>
              <a:t>st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solidFill>
                  <a:srgbClr val="00B050"/>
                </a:solidFill>
                <a:ea typeface="HelloBasic" pitchFamily="2" charset="0"/>
              </a:rPr>
              <a:t>du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Geschwister</a:t>
            </a:r>
            <a:r>
              <a:rPr lang="cs-CZ" dirty="0" smtClean="0">
                <a:ea typeface="HelloBasic" pitchFamily="2" charset="0"/>
              </a:rPr>
              <a:t>? </a:t>
            </a:r>
            <a:r>
              <a:rPr lang="cs-CZ" dirty="0" err="1" smtClean="0">
                <a:ea typeface="HelloBasic" pitchFamily="2" charset="0"/>
              </a:rPr>
              <a:t>Nein</a:t>
            </a:r>
            <a:r>
              <a:rPr lang="cs-CZ" dirty="0" smtClean="0">
                <a:ea typeface="HelloBasic" pitchFamily="2" charset="0"/>
              </a:rPr>
              <a:t>, </a:t>
            </a:r>
            <a:r>
              <a:rPr lang="cs-CZ" dirty="0" err="1" smtClean="0">
                <a:solidFill>
                  <a:srgbClr val="7030A0"/>
                </a:solidFill>
                <a:ea typeface="HelloBasic" pitchFamily="2" charset="0"/>
              </a:rPr>
              <a:t>ich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hab</a:t>
            </a:r>
            <a:r>
              <a:rPr lang="cs-CZ" b="1" dirty="0" err="1" smtClean="0">
                <a:ea typeface="HelloBasic" pitchFamily="2" charset="0"/>
              </a:rPr>
              <a:t>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keine</a:t>
            </a:r>
            <a:r>
              <a:rPr lang="cs-CZ" dirty="0" smtClean="0">
                <a:ea typeface="HelloBasic" pitchFamily="2" charset="0"/>
              </a:rPr>
              <a:t> </a:t>
            </a:r>
            <a:r>
              <a:rPr lang="cs-CZ" dirty="0" err="1" smtClean="0">
                <a:ea typeface="HelloBasic" pitchFamily="2" charset="0"/>
              </a:rPr>
              <a:t>Geschwister</a:t>
            </a:r>
            <a:r>
              <a:rPr lang="cs-CZ" dirty="0" smtClean="0">
                <a:ea typeface="HelloBasic" pitchFamily="2" charset="0"/>
              </a:rPr>
              <a:t>.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8468728" y="-134622"/>
            <a:ext cx="2634656" cy="11264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ea typeface="HelloBasic" pitchFamily="2" charset="0"/>
              </a:rPr>
              <a:t>WICHTIG! </a:t>
            </a:r>
          </a:p>
          <a:p>
            <a:pPr algn="ctr"/>
            <a:r>
              <a:rPr lang="cs-CZ" dirty="0" smtClean="0">
                <a:ea typeface="HelloBasic" pitchFamily="2" charset="0"/>
              </a:rPr>
              <a:t>při vykání píšeme velké s (</a:t>
            </a:r>
            <a:r>
              <a:rPr lang="cs-CZ" dirty="0" err="1" smtClean="0">
                <a:ea typeface="HelloBasic" pitchFamily="2" charset="0"/>
              </a:rPr>
              <a:t>Sie</a:t>
            </a:r>
            <a:r>
              <a:rPr lang="cs-CZ" dirty="0" smtClean="0">
                <a:ea typeface="HelloBasic" pitchFamily="2" charset="0"/>
              </a:rPr>
              <a:t>).</a:t>
            </a:r>
            <a:endParaRPr lang="de-DE" dirty="0">
              <a:ea typeface="HelloBas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92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Wiederholung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err="1" smtClean="0">
                <a:solidFill>
                  <a:schemeClr val="bg1"/>
                </a:solidFill>
                <a:ea typeface="HelloBasic" pitchFamily="2" charset="0"/>
                <a:cs typeface="+mj-cs"/>
              </a:rPr>
              <a:t>was</a:t>
            </a:r>
            <a:r>
              <a:rPr lang="cs-CZ" sz="4400" dirty="0" smtClean="0">
                <a:solidFill>
                  <a:schemeClr val="bg1"/>
                </a:solidFill>
                <a:ea typeface="HelloBasic" pitchFamily="2" charset="0"/>
                <a:cs typeface="+mj-cs"/>
              </a:rPr>
              <a:t> </a:t>
            </a:r>
            <a:r>
              <a:rPr lang="cs-CZ" sz="4400" dirty="0" err="1" smtClean="0">
                <a:solidFill>
                  <a:schemeClr val="bg1"/>
                </a:solidFill>
                <a:ea typeface="HelloBasic" pitchFamily="2" charset="0"/>
                <a:cs typeface="+mj-cs"/>
              </a:rPr>
              <a:t>passt</a:t>
            </a:r>
            <a:r>
              <a:rPr lang="cs-CZ" sz="4400" dirty="0" smtClean="0">
                <a:solidFill>
                  <a:schemeClr val="bg1"/>
                </a:solidFill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0" y="714356"/>
            <a:ext cx="9144000" cy="6143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357950" y="4214818"/>
            <a:ext cx="2571768" cy="10715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ea typeface="HelloBasic" pitchFamily="2" charset="0"/>
              </a:rPr>
              <a:t>WICHTIG! </a:t>
            </a:r>
          </a:p>
          <a:p>
            <a:pPr algn="ctr"/>
            <a:r>
              <a:rPr lang="cs-CZ" dirty="0" smtClean="0">
                <a:ea typeface="HelloBasic" pitchFamily="2" charset="0"/>
              </a:rPr>
              <a:t>při vykání píšeme velké s (</a:t>
            </a:r>
            <a:r>
              <a:rPr lang="cs-CZ" dirty="0" err="1" smtClean="0">
                <a:ea typeface="HelloBasic" pitchFamily="2" charset="0"/>
              </a:rPr>
              <a:t>Sie</a:t>
            </a:r>
            <a:r>
              <a:rPr lang="cs-CZ" dirty="0" smtClean="0">
                <a:ea typeface="HelloBasic" pitchFamily="2" charset="0"/>
              </a:rPr>
              <a:t>).</a:t>
            </a:r>
            <a:endParaRPr lang="de-DE" dirty="0">
              <a:ea typeface="HelloBasic" pitchFamily="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2844" y="1214422"/>
            <a:ext cx="88583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b="1" dirty="0" err="1" smtClean="0"/>
              <a:t>Ich</a:t>
            </a:r>
            <a:r>
              <a:rPr lang="cs-CZ" sz="3600" dirty="0" smtClean="0"/>
              <a:t> </a:t>
            </a:r>
            <a:r>
              <a:rPr lang="cs-CZ" sz="3600" b="1" dirty="0" smtClean="0"/>
              <a:t>a) </a:t>
            </a:r>
            <a:r>
              <a:rPr lang="cs-CZ" sz="3600" dirty="0" err="1" smtClean="0"/>
              <a:t>komm</a:t>
            </a:r>
            <a:r>
              <a:rPr lang="cs-CZ" sz="3600" b="1" dirty="0" err="1" smtClean="0"/>
              <a:t>e</a:t>
            </a:r>
            <a:r>
              <a:rPr lang="cs-CZ" sz="3600" dirty="0" smtClean="0"/>
              <a:t> b) </a:t>
            </a:r>
            <a:r>
              <a:rPr lang="cs-CZ" sz="3600" dirty="0" err="1" smtClean="0"/>
              <a:t>kommst</a:t>
            </a:r>
            <a:r>
              <a:rPr lang="cs-CZ" sz="3600" dirty="0" smtClean="0"/>
              <a:t> c) </a:t>
            </a:r>
            <a:r>
              <a:rPr lang="cs-CZ" sz="3600" dirty="0" err="1" smtClean="0"/>
              <a:t>kommt</a:t>
            </a:r>
            <a:endParaRPr lang="cs-CZ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cs-CZ" sz="3600" b="1" dirty="0" err="1" smtClean="0"/>
              <a:t>du</a:t>
            </a:r>
            <a:r>
              <a:rPr lang="cs-CZ" sz="3600" dirty="0" smtClean="0"/>
              <a:t> a) </a:t>
            </a:r>
            <a:r>
              <a:rPr lang="cs-CZ" sz="3600" dirty="0" err="1" smtClean="0"/>
              <a:t>wohne</a:t>
            </a:r>
            <a:r>
              <a:rPr lang="cs-CZ" sz="3600" dirty="0" smtClean="0"/>
              <a:t> </a:t>
            </a:r>
            <a:r>
              <a:rPr lang="cs-CZ" sz="3600" b="1" dirty="0" smtClean="0"/>
              <a:t>b) </a:t>
            </a:r>
            <a:r>
              <a:rPr lang="cs-CZ" sz="3600" dirty="0" err="1" smtClean="0"/>
              <a:t>wohn</a:t>
            </a:r>
            <a:r>
              <a:rPr lang="cs-CZ" sz="3600" b="1" dirty="0" err="1" smtClean="0"/>
              <a:t>st</a:t>
            </a:r>
            <a:r>
              <a:rPr lang="cs-CZ" sz="3600" dirty="0" smtClean="0"/>
              <a:t> c) </a:t>
            </a:r>
            <a:r>
              <a:rPr lang="cs-CZ" sz="3600" dirty="0" err="1" smtClean="0"/>
              <a:t>wohnt</a:t>
            </a:r>
            <a:endParaRPr lang="cs-CZ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cs-CZ" sz="3600" b="1" dirty="0" err="1" smtClean="0"/>
              <a:t>er</a:t>
            </a:r>
            <a:r>
              <a:rPr lang="cs-CZ" sz="3600" dirty="0" smtClean="0"/>
              <a:t>  a) bin b) </a:t>
            </a:r>
            <a:r>
              <a:rPr lang="cs-CZ" sz="3600" dirty="0" err="1" smtClean="0"/>
              <a:t>bist</a:t>
            </a:r>
            <a:r>
              <a:rPr lang="cs-CZ" sz="3600" dirty="0" smtClean="0"/>
              <a:t> </a:t>
            </a:r>
            <a:r>
              <a:rPr lang="cs-CZ" sz="3600" b="1" dirty="0" smtClean="0"/>
              <a:t>c) </a:t>
            </a:r>
            <a:r>
              <a:rPr lang="cs-CZ" sz="3600" dirty="0" err="1" smtClean="0"/>
              <a:t>ist</a:t>
            </a:r>
            <a:r>
              <a:rPr lang="cs-CZ" sz="3600" dirty="0" smtClean="0"/>
              <a:t> </a:t>
            </a:r>
            <a:r>
              <a:rPr lang="cs-CZ" sz="3600" b="1" dirty="0" smtClean="0"/>
              <a:t>(!)</a:t>
            </a:r>
            <a:endParaRPr lang="cs-CZ" sz="3600" b="1" dirty="0" smtClean="0"/>
          </a:p>
          <a:p>
            <a:pPr marL="742950" indent="-742950">
              <a:buFont typeface="+mj-lt"/>
              <a:buAutoNum type="arabicPeriod"/>
            </a:pPr>
            <a:r>
              <a:rPr lang="cs-CZ" sz="3600" b="1" dirty="0" err="1" smtClean="0"/>
              <a:t>Sie</a:t>
            </a:r>
            <a:r>
              <a:rPr lang="cs-CZ" sz="3600" dirty="0" smtClean="0"/>
              <a:t> </a:t>
            </a:r>
            <a:r>
              <a:rPr lang="cs-CZ" sz="3600" b="1" dirty="0" smtClean="0"/>
              <a:t>a) </a:t>
            </a:r>
            <a:r>
              <a:rPr lang="cs-CZ" sz="3600" b="1" dirty="0" err="1" smtClean="0"/>
              <a:t>sind</a:t>
            </a:r>
            <a:r>
              <a:rPr lang="cs-CZ" sz="3600" dirty="0" smtClean="0"/>
              <a:t> b) bin c) </a:t>
            </a:r>
            <a:r>
              <a:rPr lang="cs-CZ" sz="3600" dirty="0" err="1" smtClean="0"/>
              <a:t>ist</a:t>
            </a:r>
            <a:r>
              <a:rPr lang="cs-CZ" sz="3600" dirty="0" smtClean="0"/>
              <a:t> (!)</a:t>
            </a:r>
            <a:endParaRPr lang="cs-CZ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cs-CZ" sz="3600" b="1" dirty="0" err="1" smtClean="0"/>
              <a:t>sie</a:t>
            </a:r>
            <a:r>
              <a:rPr lang="cs-CZ" sz="3600" dirty="0" smtClean="0"/>
              <a:t> a) </a:t>
            </a:r>
            <a:r>
              <a:rPr lang="cs-CZ" sz="3600" dirty="0" err="1" smtClean="0"/>
              <a:t>heißen</a:t>
            </a:r>
            <a:r>
              <a:rPr lang="cs-CZ" sz="3600" b="1" dirty="0" smtClean="0"/>
              <a:t> b) </a:t>
            </a:r>
            <a:r>
              <a:rPr lang="cs-CZ" sz="3600" dirty="0" err="1" smtClean="0"/>
              <a:t>heiß</a:t>
            </a:r>
            <a:r>
              <a:rPr lang="cs-CZ" sz="3600" b="1" dirty="0" err="1" smtClean="0"/>
              <a:t>t</a:t>
            </a:r>
            <a:r>
              <a:rPr lang="cs-CZ" sz="3600" dirty="0" smtClean="0"/>
              <a:t> c) </a:t>
            </a:r>
            <a:r>
              <a:rPr lang="cs-CZ" sz="3600" dirty="0" err="1" smtClean="0"/>
              <a:t>heiße</a:t>
            </a:r>
            <a:endParaRPr lang="cs-CZ" sz="3600" dirty="0"/>
          </a:p>
          <a:p>
            <a:r>
              <a:rPr lang="cs-CZ" sz="3600" dirty="0" err="1" smtClean="0"/>
              <a:t>Ich</a:t>
            </a:r>
            <a:r>
              <a:rPr lang="cs-CZ" sz="3600" dirty="0" smtClean="0"/>
              <a:t> </a:t>
            </a:r>
            <a:r>
              <a:rPr lang="cs-CZ" sz="3600" dirty="0" err="1" smtClean="0"/>
              <a:t>komm</a:t>
            </a:r>
            <a:r>
              <a:rPr lang="cs-CZ" sz="3600" b="1" dirty="0" err="1" smtClean="0"/>
              <a:t>e</a:t>
            </a:r>
            <a:r>
              <a:rPr lang="cs-CZ" sz="3600" dirty="0" smtClean="0"/>
              <a:t> </a:t>
            </a:r>
            <a:r>
              <a:rPr lang="cs-CZ" sz="3600" dirty="0" err="1" smtClean="0"/>
              <a:t>aus</a:t>
            </a:r>
            <a:r>
              <a:rPr lang="cs-CZ" sz="3600" dirty="0" smtClean="0"/>
              <a:t> </a:t>
            </a:r>
            <a:r>
              <a:rPr lang="cs-CZ" sz="3600" dirty="0" err="1" smtClean="0"/>
              <a:t>Tschechien</a:t>
            </a:r>
            <a:r>
              <a:rPr lang="cs-CZ" sz="3600" dirty="0" smtClean="0"/>
              <a:t>.</a:t>
            </a:r>
          </a:p>
          <a:p>
            <a:r>
              <a:rPr lang="cs-CZ" sz="3600" dirty="0" err="1" smtClean="0"/>
              <a:t>Du</a:t>
            </a:r>
            <a:r>
              <a:rPr lang="cs-CZ" sz="3600" dirty="0" smtClean="0"/>
              <a:t> </a:t>
            </a:r>
            <a:r>
              <a:rPr lang="cs-CZ" sz="3600" dirty="0" err="1" smtClean="0"/>
              <a:t>wohn</a:t>
            </a:r>
            <a:r>
              <a:rPr lang="cs-CZ" sz="3600" b="1" dirty="0" err="1" smtClean="0"/>
              <a:t>st</a:t>
            </a:r>
            <a:r>
              <a:rPr lang="cs-CZ" sz="3600" dirty="0" smtClean="0"/>
              <a:t> in Prachatice.</a:t>
            </a:r>
          </a:p>
          <a:p>
            <a:r>
              <a:rPr lang="cs-CZ" sz="3600" dirty="0" smtClean="0"/>
              <a:t>Er </a:t>
            </a:r>
            <a:r>
              <a:rPr lang="cs-CZ" sz="3600" b="1" dirty="0" err="1" smtClean="0"/>
              <a:t>ist</a:t>
            </a:r>
            <a:r>
              <a:rPr lang="cs-CZ" sz="3600" dirty="0" smtClean="0"/>
              <a:t> Tomáš.</a:t>
            </a:r>
          </a:p>
          <a:p>
            <a:r>
              <a:rPr lang="cs-CZ" sz="3600" dirty="0" err="1" smtClean="0"/>
              <a:t>sie</a:t>
            </a:r>
            <a:r>
              <a:rPr lang="cs-CZ" sz="3600" dirty="0" smtClean="0"/>
              <a:t> </a:t>
            </a:r>
            <a:r>
              <a:rPr lang="cs-CZ" sz="3600" dirty="0" err="1" smtClean="0"/>
              <a:t>heißt</a:t>
            </a:r>
            <a:r>
              <a:rPr lang="cs-CZ" sz="3600" dirty="0" smtClean="0"/>
              <a:t> </a:t>
            </a:r>
            <a:r>
              <a:rPr lang="cs-CZ" sz="3600" dirty="0" err="1" smtClean="0"/>
              <a:t>Šánti</a:t>
            </a:r>
            <a:r>
              <a:rPr lang="cs-CZ" sz="3600" dirty="0" smtClean="0"/>
              <a:t>.</a:t>
            </a:r>
            <a:endParaRPr lang="cs-CZ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950483"/>
            <a:ext cx="3947237" cy="252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3789040"/>
            <a:ext cx="3796872" cy="259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délník 7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dirty="0" smtClean="0"/>
              <a:t>INTERVIEWS: FRAG UND ANTWORTE.</a:t>
            </a:r>
            <a:endParaRPr lang="de-DE"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312</Words>
  <Application>Microsoft Office PowerPoint</Application>
  <PresentationFormat>Předvádění na obrazovce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HelloBasic</vt:lpstr>
      <vt:lpstr>Motiv sady Office</vt:lpstr>
      <vt:lpstr>Wie heißen Sie?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</dc:title>
  <dc:creator>pc</dc:creator>
  <cp:lastModifiedBy>Zapomělová Anna</cp:lastModifiedBy>
  <cp:revision>6</cp:revision>
  <dcterms:created xsi:type="dcterms:W3CDTF">2021-01-03T15:01:34Z</dcterms:created>
  <dcterms:modified xsi:type="dcterms:W3CDTF">2021-01-06T07:48:01Z</dcterms:modified>
</cp:coreProperties>
</file>