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75" r:id="rId14"/>
    <p:sldId id="276" r:id="rId15"/>
    <p:sldId id="274" r:id="rId16"/>
    <p:sldId id="268" r:id="rId17"/>
    <p:sldId id="269" r:id="rId18"/>
    <p:sldId id="279" r:id="rId19"/>
    <p:sldId id="270" r:id="rId20"/>
    <p:sldId id="278" r:id="rId21"/>
    <p:sldId id="277" r:id="rId22"/>
    <p:sldId id="271" r:id="rId23"/>
    <p:sldId id="272" r:id="rId24"/>
    <p:sldId id="273" r:id="rId25"/>
    <p:sldId id="280" r:id="rId26"/>
    <p:sldId id="265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E89E-DB7C-4482-B4C5-F6CF0D247F61}" type="datetimeFigureOut">
              <a:rPr lang="cs-CZ" smtClean="0"/>
              <a:pPr/>
              <a:t>02.03.2022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AB6F0-3791-40EA-B0BF-BD33B57520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E89E-DB7C-4482-B4C5-F6CF0D247F61}" type="datetimeFigureOut">
              <a:rPr lang="cs-CZ" smtClean="0"/>
              <a:pPr/>
              <a:t>02.03.2022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AB6F0-3791-40EA-B0BF-BD33B57520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E89E-DB7C-4482-B4C5-F6CF0D247F61}" type="datetimeFigureOut">
              <a:rPr lang="cs-CZ" smtClean="0"/>
              <a:pPr/>
              <a:t>02.03.2022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AB6F0-3791-40EA-B0BF-BD33B57520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E89E-DB7C-4482-B4C5-F6CF0D247F61}" type="datetimeFigureOut">
              <a:rPr lang="cs-CZ" smtClean="0"/>
              <a:pPr/>
              <a:t>02.03.2022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AB6F0-3791-40EA-B0BF-BD33B57520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E89E-DB7C-4482-B4C5-F6CF0D247F61}" type="datetimeFigureOut">
              <a:rPr lang="cs-CZ" smtClean="0"/>
              <a:pPr/>
              <a:t>02.03.2022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AB6F0-3791-40EA-B0BF-BD33B57520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E89E-DB7C-4482-B4C5-F6CF0D247F61}" type="datetimeFigureOut">
              <a:rPr lang="cs-CZ" smtClean="0"/>
              <a:pPr/>
              <a:t>02.03.2022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AB6F0-3791-40EA-B0BF-BD33B57520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E89E-DB7C-4482-B4C5-F6CF0D247F61}" type="datetimeFigureOut">
              <a:rPr lang="cs-CZ" smtClean="0"/>
              <a:pPr/>
              <a:t>02.03.2022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AB6F0-3791-40EA-B0BF-BD33B57520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E89E-DB7C-4482-B4C5-F6CF0D247F61}" type="datetimeFigureOut">
              <a:rPr lang="cs-CZ" smtClean="0"/>
              <a:pPr/>
              <a:t>02.03.2022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AB6F0-3791-40EA-B0BF-BD33B57520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E89E-DB7C-4482-B4C5-F6CF0D247F61}" type="datetimeFigureOut">
              <a:rPr lang="cs-CZ" smtClean="0"/>
              <a:pPr/>
              <a:t>02.03.2022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AB6F0-3791-40EA-B0BF-BD33B57520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E89E-DB7C-4482-B4C5-F6CF0D247F61}" type="datetimeFigureOut">
              <a:rPr lang="cs-CZ" smtClean="0"/>
              <a:pPr/>
              <a:t>02.03.2022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AB6F0-3791-40EA-B0BF-BD33B57520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E89E-DB7C-4482-B4C5-F6CF0D247F61}" type="datetimeFigureOut">
              <a:rPr lang="cs-CZ" smtClean="0"/>
              <a:pPr/>
              <a:t>02.03.2022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AB6F0-3791-40EA-B0BF-BD33B57520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1E89E-DB7C-4482-B4C5-F6CF0D247F61}" type="datetimeFigureOut">
              <a:rPr lang="cs-CZ" smtClean="0"/>
              <a:pPr/>
              <a:t>02.03.2022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AB6F0-3791-40EA-B0BF-BD33B575203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myweb.cz/clanek/nadzvukove-rakety-v-2-rozsevaly-smrt-ktera-nebyla-slyset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Výsledky 2.sv. války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Právní, politické, ekonomické</a:t>
            </a:r>
          </a:p>
          <a:p>
            <a:r>
              <a:rPr lang="cs-CZ" dirty="0"/>
              <a:t>v</a:t>
            </a:r>
            <a:r>
              <a:rPr lang="cs-CZ" dirty="0" smtClean="0"/>
              <a:t>ojenské, kulturní a sociální – všechny spolu ale souvisí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72 mil. </a:t>
            </a:r>
            <a:r>
              <a:rPr lang="cs-CZ" dirty="0"/>
              <a:t>m</a:t>
            </a:r>
            <a:r>
              <a:rPr lang="cs-CZ" dirty="0" smtClean="0"/>
              <a:t>rtvých celkem</a:t>
            </a:r>
          </a:p>
          <a:p>
            <a:r>
              <a:rPr lang="cs-CZ" dirty="0" smtClean="0"/>
              <a:t>Z toho 25 mil. </a:t>
            </a:r>
            <a:r>
              <a:rPr lang="cs-CZ" dirty="0"/>
              <a:t>v</a:t>
            </a:r>
            <a:r>
              <a:rPr lang="cs-CZ" dirty="0" smtClean="0"/>
              <a:t>ojáci,  47 mil. </a:t>
            </a:r>
            <a:r>
              <a:rPr lang="cs-CZ" dirty="0"/>
              <a:t>c</a:t>
            </a:r>
            <a:r>
              <a:rPr lang="cs-CZ" dirty="0" smtClean="0"/>
              <a:t>ivilisté (bomby, přechod fronty, hlad, </a:t>
            </a:r>
            <a:r>
              <a:rPr lang="cs-CZ" dirty="0" err="1" smtClean="0"/>
              <a:t>nemoce</a:t>
            </a:r>
            <a:r>
              <a:rPr lang="cs-CZ" dirty="0" smtClean="0"/>
              <a:t>, holocaust…)</a:t>
            </a:r>
          </a:p>
          <a:p>
            <a:r>
              <a:rPr lang="cs-CZ" dirty="0" smtClean="0"/>
              <a:t>Z toho téměř 6 mil. jen Židé z celé Evropy!</a:t>
            </a:r>
          </a:p>
          <a:p>
            <a:r>
              <a:rPr lang="cs-CZ" dirty="0" smtClean="0"/>
              <a:t>Spojenci ztratili 61 milionů, Osa 11 milionů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Koncentrační tábor </a:t>
            </a:r>
            <a:r>
              <a:rPr lang="cs-CZ" dirty="0" err="1" smtClean="0"/>
              <a:t>Majdanek</a:t>
            </a:r>
            <a:r>
              <a:rPr lang="cs-CZ" dirty="0" smtClean="0"/>
              <a:t> - Polsko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862" y="1600200"/>
            <a:ext cx="670427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Koncentrační tábory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6624735" cy="392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Koncentrační tábory - Buchenwald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469" y="1619730"/>
            <a:ext cx="6173062" cy="448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Koncentrační  tábory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Koncentračních a pracovních táborů bylo mnoho tisíc </a:t>
            </a:r>
          </a:p>
          <a:p>
            <a:r>
              <a:rPr lang="cs-CZ" dirty="0" smtClean="0"/>
              <a:t>Zemřelo v nich 15 – 20 milionů lidí</a:t>
            </a:r>
          </a:p>
          <a:p>
            <a:r>
              <a:rPr lang="cs-CZ" dirty="0" smtClean="0"/>
              <a:t>Na konci války z nich byly vypravovány „transporty smrti“ – nesmyslné pěší pochody</a:t>
            </a:r>
          </a:p>
          <a:p>
            <a:r>
              <a:rPr lang="cs-CZ" dirty="0" smtClean="0"/>
              <a:t>Dosud existují v Severní Koreji a v Číně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Vzniká OSN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Duben 1945, San </a:t>
            </a:r>
            <a:r>
              <a:rPr lang="cs-CZ" dirty="0" err="1" smtClean="0"/>
              <a:t>Francisco</a:t>
            </a:r>
            <a:endParaRPr lang="cs-CZ" dirty="0" smtClean="0"/>
          </a:p>
          <a:p>
            <a:r>
              <a:rPr lang="cs-CZ" dirty="0" smtClean="0"/>
              <a:t>Cílem  je ochrana míru, občanských a lidských práv, sociálního pokroku, rovnost lidí a národů</a:t>
            </a:r>
          </a:p>
          <a:p>
            <a:r>
              <a:rPr lang="cs-CZ" dirty="0" smtClean="0"/>
              <a:t>Nejdůležitější orgány: Rada bezpečnosti, Mezinárodní soudní dvůr, Valné shromáždění</a:t>
            </a:r>
          </a:p>
          <a:p>
            <a:r>
              <a:rPr lang="cs-CZ" dirty="0" smtClean="0"/>
              <a:t>Základní dokument – Charta OSN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Posílení komunismu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SSSR nesl největší zátěž – územní i lidskou – svět respektuje oběti i vojenskou sílu</a:t>
            </a:r>
          </a:p>
          <a:p>
            <a:r>
              <a:rPr lang="cs-CZ" dirty="0" smtClean="0"/>
              <a:t>Vznikla sféra vlivu SSSR, zůstaly mu územní zisky (vč. </a:t>
            </a:r>
            <a:r>
              <a:rPr lang="cs-CZ" dirty="0"/>
              <a:t>n</a:t>
            </a:r>
            <a:r>
              <a:rPr lang="cs-CZ" dirty="0" smtClean="0"/>
              <a:t>aší Podkarpatské Rusi)</a:t>
            </a:r>
          </a:p>
          <a:p>
            <a:r>
              <a:rPr lang="cs-CZ" dirty="0" smtClean="0"/>
              <a:t>V občanské válce v Číně zvítězili komunisté – vzniká ČLR (P.R.C.), nekomunisté se stahují na </a:t>
            </a:r>
            <a:r>
              <a:rPr lang="cs-CZ" dirty="0" err="1" smtClean="0"/>
              <a:t>Tchaiwan</a:t>
            </a:r>
            <a:endParaRPr lang="cs-CZ" dirty="0" smtClean="0"/>
          </a:p>
          <a:p>
            <a:r>
              <a:rPr lang="cs-CZ" dirty="0" smtClean="0"/>
              <a:t>Plány na pokračování války USA a VB proti SSSR se neuskutečnily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Technický a vědecký pokrok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Letadlové lodě</a:t>
            </a:r>
          </a:p>
          <a:p>
            <a:r>
              <a:rPr lang="cs-CZ" dirty="0" smtClean="0"/>
              <a:t>Raketové zbraně (kaťuše, ale hlavně V1, V2)</a:t>
            </a:r>
          </a:p>
          <a:p>
            <a:r>
              <a:rPr lang="cs-CZ" dirty="0" smtClean="0"/>
              <a:t>Radar</a:t>
            </a:r>
          </a:p>
          <a:p>
            <a:r>
              <a:rPr lang="cs-CZ" dirty="0" smtClean="0"/>
              <a:t>Proudové letadla (</a:t>
            </a:r>
            <a:r>
              <a:rPr lang="cs-CZ" dirty="0" err="1" smtClean="0"/>
              <a:t>Messerschmit</a:t>
            </a:r>
            <a:r>
              <a:rPr lang="cs-CZ" dirty="0" smtClean="0"/>
              <a:t> 262, </a:t>
            </a:r>
            <a:r>
              <a:rPr lang="cs-CZ" dirty="0" err="1" smtClean="0"/>
              <a:t>Gloster</a:t>
            </a:r>
            <a:r>
              <a:rPr lang="cs-CZ" dirty="0" smtClean="0"/>
              <a:t> Meteor)</a:t>
            </a:r>
          </a:p>
          <a:p>
            <a:r>
              <a:rPr lang="cs-CZ" dirty="0" smtClean="0"/>
              <a:t>Konstrukce automobilů a letadel obecně</a:t>
            </a:r>
          </a:p>
          <a:p>
            <a:r>
              <a:rPr lang="cs-CZ" dirty="0" smtClean="0"/>
              <a:t>Atomové zbraně</a:t>
            </a:r>
          </a:p>
          <a:p>
            <a:r>
              <a:rPr lang="cs-CZ" dirty="0" smtClean="0"/>
              <a:t>Penicilin</a:t>
            </a:r>
          </a:p>
          <a:p>
            <a:r>
              <a:rPr lang="cs-CZ" dirty="0" smtClean="0"/>
              <a:t>Soupeření USA a SSSR o německé vědce – rakety pro kosmický výzkum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Raketa V2 – 1400 km/h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3745" y="1600200"/>
            <a:ext cx="57165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Vzniká bipolární svět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Především Evropa je rozdělena na demokratický Západ a komunistický Východ  - vzniká ŽELEZNÁ OPONA</a:t>
            </a:r>
          </a:p>
          <a:p>
            <a:r>
              <a:rPr lang="cs-CZ" dirty="0" smtClean="0"/>
              <a:t>Vedou dvě supervelmoci – USA a SSSR – jediní majitelé jaderných zbraní (SSSR 1947)</a:t>
            </a:r>
          </a:p>
          <a:p>
            <a:r>
              <a:rPr lang="cs-CZ" dirty="0" smtClean="0"/>
              <a:t>Probíhá tzv. STUDENÁ VÁLKA – soupeření ve všech oblastech – technika, armády, území, politický vliv, ale i sport, kultura…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Právní  a politické výsledky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Norimberský proces s 24 nejvyššími nacisty</a:t>
            </a:r>
          </a:p>
          <a:p>
            <a:r>
              <a:rPr lang="cs-CZ" dirty="0" smtClean="0"/>
              <a:t>Péče o Německo</a:t>
            </a:r>
          </a:p>
          <a:p>
            <a:r>
              <a:rPr lang="cs-CZ" dirty="0" smtClean="0"/>
              <a:t>Vzestup vlivu komunismu</a:t>
            </a:r>
          </a:p>
          <a:p>
            <a:r>
              <a:rPr lang="cs-CZ" dirty="0" smtClean="0"/>
              <a:t>Vznik supervelmocí (USA, SSSR) </a:t>
            </a:r>
          </a:p>
          <a:p>
            <a:r>
              <a:rPr lang="cs-CZ" dirty="0" smtClean="0"/>
              <a:t>Oslabení tradičních velmocí (Anglie, Francie) - rozpad koloniálního systému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Železná opona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3176" y="1600200"/>
            <a:ext cx="37976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Železná opona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655272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Rozpadá se koloniální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Celosvětový intenzivní pohyb způsobil, že po válce kolonie postupně vyhlašují samostatnost – mnoho bojů, pokusů zabránit tomu</a:t>
            </a:r>
          </a:p>
          <a:p>
            <a:r>
              <a:rPr lang="cs-CZ" dirty="0" smtClean="0"/>
              <a:t>Vznikají nestabilní státy v Africe a Asii – kmenové a občanské války</a:t>
            </a:r>
          </a:p>
          <a:p>
            <a:r>
              <a:rPr lang="cs-CZ" dirty="0" smtClean="0"/>
              <a:t>První byla Indie a Pákistán r. 1947</a:t>
            </a: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Vzniká Izrael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1948 vzniká (konečně) samostatný židovský stát Izrael – do té doby Židé žili v uprchlických táborech!</a:t>
            </a:r>
          </a:p>
          <a:p>
            <a:r>
              <a:rPr lang="cs-CZ" dirty="0" smtClean="0"/>
              <a:t>Okamžité a nekončící spory a války s arabským okolím</a:t>
            </a:r>
          </a:p>
          <a:p>
            <a:r>
              <a:rPr lang="cs-CZ" dirty="0" smtClean="0"/>
              <a:t>Podstatná podpora z ČSR</a:t>
            </a: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Odsun Němců z ČSR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Podporovaný spojenci – důvody byly pochopitelné – vycházely z čerstvých zkušeností a zapadaly do tehdejšího uvažování</a:t>
            </a:r>
          </a:p>
          <a:p>
            <a:r>
              <a:rPr lang="cs-CZ" dirty="0" smtClean="0"/>
              <a:t>Jednalo se o cca 3,5 milionu lidí</a:t>
            </a:r>
          </a:p>
          <a:p>
            <a:r>
              <a:rPr lang="cs-CZ" dirty="0" smtClean="0"/>
              <a:t>V první fázi to byl odsun „divoký“, neřízený úřady, ale emocemi</a:t>
            </a: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https://www.armyweb.cz/clanek/nadzvukove-rakety-v-2-rozsevaly-smrt-ktera-nebyla-slyset</a:t>
            </a:r>
            <a:endParaRPr lang="cs-CZ" dirty="0" smtClean="0"/>
          </a:p>
          <a:p>
            <a:r>
              <a:rPr lang="cs-CZ" dirty="0" smtClean="0"/>
              <a:t>https://zoommagazin.iprima.cz/zaostreno-na-valky/holocaust-byl-mnohem-horsi-nez-historici-tvrdili</a:t>
            </a: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filmy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Holocaust (silný dokument o </a:t>
            </a:r>
            <a:r>
              <a:rPr lang="cs-CZ" dirty="0" err="1" smtClean="0"/>
              <a:t>konc</a:t>
            </a:r>
            <a:r>
              <a:rPr lang="cs-CZ" dirty="0" smtClean="0"/>
              <a:t>. </a:t>
            </a:r>
            <a:r>
              <a:rPr lang="cs-CZ" dirty="0"/>
              <a:t>t</a:t>
            </a:r>
            <a:r>
              <a:rPr lang="cs-CZ" dirty="0" smtClean="0"/>
              <a:t>áborech)</a:t>
            </a:r>
          </a:p>
          <a:p>
            <a:r>
              <a:rPr lang="cs-CZ" dirty="0" smtClean="0"/>
              <a:t>Kočár do Vídně</a:t>
            </a:r>
          </a:p>
          <a:p>
            <a:r>
              <a:rPr lang="cs-CZ" dirty="0" err="1" smtClean="0"/>
              <a:t>Habermannův</a:t>
            </a:r>
            <a:r>
              <a:rPr lang="cs-CZ" dirty="0" smtClean="0"/>
              <a:t> mlýn</a:t>
            </a:r>
          </a:p>
          <a:p>
            <a:r>
              <a:rPr lang="cs-CZ" dirty="0" smtClean="0"/>
              <a:t>Krajina ve stínu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Postupimská konference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Červenec – srpen 1945 v Postupimi (poblíž Berlína)</a:t>
            </a:r>
          </a:p>
          <a:p>
            <a:r>
              <a:rPr lang="cs-CZ" dirty="0" smtClean="0"/>
              <a:t>Poslední setkání „Velké Trojky“ – Stalin, </a:t>
            </a:r>
            <a:r>
              <a:rPr lang="cs-CZ" dirty="0" err="1" smtClean="0"/>
              <a:t>Churchil</a:t>
            </a:r>
            <a:r>
              <a:rPr lang="cs-CZ" dirty="0" smtClean="0"/>
              <a:t>+ </a:t>
            </a:r>
            <a:r>
              <a:rPr lang="cs-CZ" dirty="0" err="1" smtClean="0"/>
              <a:t>Attlee</a:t>
            </a:r>
            <a:r>
              <a:rPr lang="cs-CZ" dirty="0" smtClean="0"/>
              <a:t>, Truman</a:t>
            </a:r>
          </a:p>
          <a:p>
            <a:r>
              <a:rPr lang="cs-CZ" dirty="0" smtClean="0"/>
              <a:t>Okupační zóny, další osud Německa, hranice v Evropě, odsun Němců z ČSR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9678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Norimberský proces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2" y="1962944"/>
            <a:ext cx="528637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Norimberský proces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Podzim 1946</a:t>
            </a:r>
          </a:p>
          <a:p>
            <a:r>
              <a:rPr lang="cs-CZ" dirty="0" smtClean="0"/>
              <a:t>24 nejvyšších nacistů a velitelů</a:t>
            </a:r>
          </a:p>
          <a:p>
            <a:r>
              <a:rPr lang="cs-CZ" dirty="0" smtClean="0"/>
              <a:t>Tresty smrti, doživotí, dlouhá vězení (někteří spáchali raději sebevraždu)</a:t>
            </a:r>
          </a:p>
          <a:p>
            <a:r>
              <a:rPr lang="cs-CZ" dirty="0" smtClean="0"/>
              <a:t>Odmítání viny, svalování viny a odpovědnosti</a:t>
            </a:r>
          </a:p>
          <a:p>
            <a:r>
              <a:rPr lang="cs-CZ" dirty="0" smtClean="0"/>
              <a:t>Mnoho důstojníků a velitelů z armády, gestapa a </a:t>
            </a:r>
            <a:r>
              <a:rPr lang="cs-CZ" dirty="0" err="1" smtClean="0"/>
              <a:t>konc</a:t>
            </a:r>
            <a:r>
              <a:rPr lang="cs-CZ" dirty="0" smtClean="0"/>
              <a:t>. táborů uprchlo do </a:t>
            </a:r>
            <a:r>
              <a:rPr lang="cs-CZ" dirty="0" err="1" smtClean="0"/>
              <a:t>J.Ameriky</a:t>
            </a:r>
            <a:r>
              <a:rPr lang="cs-CZ" dirty="0" smtClean="0"/>
              <a:t> (provinilce </a:t>
            </a:r>
            <a:r>
              <a:rPr lang="cs-CZ" smtClean="0"/>
              <a:t>proti Židům </a:t>
            </a:r>
            <a:r>
              <a:rPr lang="cs-CZ" dirty="0" smtClean="0"/>
              <a:t>dlouho po válce postupně hledala a likvidovala izraelská tajná služba </a:t>
            </a:r>
            <a:r>
              <a:rPr lang="cs-CZ" dirty="0" err="1" smtClean="0"/>
              <a:t>Mossad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Osud Německa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Rozdělení na 4 okupační zóny (SSSR, USA, VB, Fr) – stejně rozdělen i Berlín</a:t>
            </a:r>
          </a:p>
          <a:p>
            <a:r>
              <a:rPr lang="cs-CZ" dirty="0" smtClean="0"/>
              <a:t>Hospodářská pomoc – Marshallův plán</a:t>
            </a:r>
          </a:p>
          <a:p>
            <a:r>
              <a:rPr lang="cs-CZ" dirty="0" smtClean="0"/>
              <a:t>Cíl - </a:t>
            </a:r>
            <a:r>
              <a:rPr lang="cs-CZ" dirty="0"/>
              <a:t>d</a:t>
            </a:r>
            <a:r>
              <a:rPr lang="cs-CZ" dirty="0" smtClean="0"/>
              <a:t>emilitarizace, denacifikace , demokratizace (co to znamená, proč asi?)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Lidské ztráty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9662" y="1634331"/>
            <a:ext cx="69246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Lidské ztráty</a:t>
            </a:r>
            <a:endParaRPr lang="cs-CZ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561422"/>
            <a:ext cx="5184575" cy="431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Lidské ztráty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5043" y="1600200"/>
            <a:ext cx="589391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665</Words>
  <Application>Microsoft Office PowerPoint</Application>
  <PresentationFormat>Předvádění na obrazovce (4:3)</PresentationFormat>
  <Paragraphs>86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9" baseType="lpstr">
      <vt:lpstr>Arial</vt:lpstr>
      <vt:lpstr>Calibri</vt:lpstr>
      <vt:lpstr>Motiv sady Office</vt:lpstr>
      <vt:lpstr>Výsledky 2.sv. války</vt:lpstr>
      <vt:lpstr>Právní  a politické výsledky</vt:lpstr>
      <vt:lpstr>Postupimská konference</vt:lpstr>
      <vt:lpstr>Norimberský proces</vt:lpstr>
      <vt:lpstr>Norimberský proces</vt:lpstr>
      <vt:lpstr>Osud Německa</vt:lpstr>
      <vt:lpstr>Lidské ztráty</vt:lpstr>
      <vt:lpstr>Lidské ztráty</vt:lpstr>
      <vt:lpstr>Lidské ztráty</vt:lpstr>
      <vt:lpstr>součty</vt:lpstr>
      <vt:lpstr>Koncentrační tábor Majdanek - Polsko</vt:lpstr>
      <vt:lpstr>Koncentrační tábory</vt:lpstr>
      <vt:lpstr>Koncentrační tábory - Buchenwald</vt:lpstr>
      <vt:lpstr>Koncentrační  tábory</vt:lpstr>
      <vt:lpstr>Vzniká OSN</vt:lpstr>
      <vt:lpstr>Posílení komunismu</vt:lpstr>
      <vt:lpstr>Technický a vědecký pokrok</vt:lpstr>
      <vt:lpstr>Raketa V2 – 1400 km/h</vt:lpstr>
      <vt:lpstr>Vzniká bipolární svět</vt:lpstr>
      <vt:lpstr>Železná opona</vt:lpstr>
      <vt:lpstr>Železná opona</vt:lpstr>
      <vt:lpstr>Rozpadá se koloniální systém</vt:lpstr>
      <vt:lpstr>Vzniká Izrael</vt:lpstr>
      <vt:lpstr>Odsun Němců z ČSR</vt:lpstr>
      <vt:lpstr>zdroje</vt:lpstr>
      <vt:lpstr>filmy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Výsledky 2.sv. války</dc:title>
  <dc:creator>pc</dc:creator>
  <cp:lastModifiedBy>Zíková Martina</cp:lastModifiedBy>
  <cp:revision>25</cp:revision>
  <dcterms:created xsi:type="dcterms:W3CDTF">2022-02-10T08:05:03Z</dcterms:created>
  <dcterms:modified xsi:type="dcterms:W3CDTF">2022-03-02T09:43:57Z</dcterms:modified>
</cp:coreProperties>
</file>