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43" r:id="rId1"/>
  </p:sldMasterIdLst>
  <p:notesMasterIdLst>
    <p:notesMasterId r:id="rId24"/>
  </p:notesMasterIdLst>
  <p:handoutMasterIdLst>
    <p:handoutMasterId r:id="rId25"/>
  </p:handoutMasterIdLst>
  <p:sldIdLst>
    <p:sldId id="277" r:id="rId2"/>
    <p:sldId id="278" r:id="rId3"/>
    <p:sldId id="311" r:id="rId4"/>
    <p:sldId id="309" r:id="rId5"/>
    <p:sldId id="328" r:id="rId6"/>
    <p:sldId id="329" r:id="rId7"/>
    <p:sldId id="330" r:id="rId8"/>
    <p:sldId id="343" r:id="rId9"/>
    <p:sldId id="332" r:id="rId10"/>
    <p:sldId id="341" r:id="rId11"/>
    <p:sldId id="342" r:id="rId12"/>
    <p:sldId id="331" r:id="rId13"/>
    <p:sldId id="339" r:id="rId14"/>
    <p:sldId id="333" r:id="rId15"/>
    <p:sldId id="334" r:id="rId16"/>
    <p:sldId id="335" r:id="rId17"/>
    <p:sldId id="336" r:id="rId18"/>
    <p:sldId id="338" r:id="rId19"/>
    <p:sldId id="344" r:id="rId20"/>
    <p:sldId id="271" r:id="rId21"/>
    <p:sldId id="340" r:id="rId22"/>
    <p:sldId id="270" r:id="rId23"/>
  </p:sldIdLst>
  <p:sldSz cx="9144000" cy="6858000" type="screen4x3"/>
  <p:notesSz cx="6858000" cy="9144000"/>
  <p:defaultTextStyle>
    <a:defPPr>
      <a:defRPr lang="cs-CZ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AFEE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434" autoAdjust="0"/>
  </p:normalViewPr>
  <p:slideViewPr>
    <p:cSldViewPr>
      <p:cViewPr varScale="1">
        <p:scale>
          <a:sx n="67" d="100"/>
          <a:sy n="67" d="100"/>
        </p:scale>
        <p:origin x="1392" y="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80" d="100"/>
          <a:sy n="80" d="100"/>
        </p:scale>
        <p:origin x="-1974" y="-78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cs typeface="+mn-cs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cs typeface="+mn-cs"/>
              </a:defRPr>
            </a:lvl1pPr>
          </a:lstStyle>
          <a:p>
            <a:pPr>
              <a:defRPr/>
            </a:pPr>
            <a:fld id="{0E265AB9-9386-4437-80E8-F885EB8AB576}" type="datetimeFigureOut">
              <a:rPr lang="cs-CZ"/>
              <a:pPr>
                <a:defRPr/>
              </a:pPr>
              <a:t>17.6.2013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cs typeface="+mn-cs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cs typeface="+mn-cs"/>
              </a:defRPr>
            </a:lvl1pPr>
          </a:lstStyle>
          <a:p>
            <a:pPr>
              <a:defRPr/>
            </a:pPr>
            <a:fld id="{7196B018-C813-4738-96C0-84AB119DF203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4748930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cs typeface="+mn-cs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cs typeface="+mn-cs"/>
              </a:defRPr>
            </a:lvl1pPr>
          </a:lstStyle>
          <a:p>
            <a:pPr>
              <a:defRPr/>
            </a:pPr>
            <a:fld id="{AD9FD0C7-110C-46EC-B191-C25B8F8CF3BB}" type="datetimeFigureOut">
              <a:rPr lang="cs-CZ"/>
              <a:pPr>
                <a:defRPr/>
              </a:pPr>
              <a:t>17.6.2013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cs-CZ" noProof="0" smtClean="0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noProof="0" smtClean="0"/>
              <a:t>Klepnutím lze upravit styly předlohy textu.</a:t>
            </a:r>
          </a:p>
          <a:p>
            <a:pPr lvl="1"/>
            <a:r>
              <a:rPr lang="cs-CZ" noProof="0" smtClean="0"/>
              <a:t>Druhá úroveň</a:t>
            </a:r>
          </a:p>
          <a:p>
            <a:pPr lvl="2"/>
            <a:r>
              <a:rPr lang="cs-CZ" noProof="0" smtClean="0"/>
              <a:t>Třetí úroveň</a:t>
            </a:r>
          </a:p>
          <a:p>
            <a:pPr lvl="3"/>
            <a:r>
              <a:rPr lang="cs-CZ" noProof="0" smtClean="0"/>
              <a:t>Čtvrtá úroveň</a:t>
            </a:r>
          </a:p>
          <a:p>
            <a:pPr lvl="4"/>
            <a:r>
              <a:rPr lang="cs-CZ" noProof="0" smtClean="0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cs typeface="+mn-cs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cs typeface="+mn-cs"/>
              </a:defRPr>
            </a:lvl1pPr>
          </a:lstStyle>
          <a:p>
            <a:pPr>
              <a:defRPr/>
            </a:pPr>
            <a:fld id="{D5EBB303-AC27-4AFF-9FF9-51DC6D131EB3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6309848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5EBB303-AC27-4AFF-9FF9-51DC6D131EB3}" type="slidenum">
              <a:rPr lang="cs-CZ" smtClean="0"/>
              <a:pPr>
                <a:defRPr/>
              </a:pPr>
              <a:t>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4553648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5EBB303-AC27-4AFF-9FF9-51DC6D131EB3}" type="slidenum">
              <a:rPr lang="cs-CZ" smtClean="0"/>
              <a:pPr>
                <a:defRPr/>
              </a:pPr>
              <a:t>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8105182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5EBB303-AC27-4AFF-9FF9-51DC6D131EB3}" type="slidenum">
              <a:rPr lang="cs-CZ" smtClean="0"/>
              <a:pPr>
                <a:defRPr/>
              </a:pPr>
              <a:t>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881272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cs-CZ" smtClean="0"/>
              <a:t>Kliknutím lze upravit styl předlohy.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FA71178-EA66-4540-B9D5-9EC3181CBFDD}" type="datetimeFigureOut">
              <a:rPr lang="cs-CZ" smtClean="0"/>
              <a:pPr>
                <a:defRPr/>
              </a:pPr>
              <a:t>17.6.2013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E98BA20-C76D-4516-B0B7-6AF8B30B5B7D}" type="slidenum">
              <a:rPr lang="cs-CZ" smtClean="0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881402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7A413E1-4076-4057-83B0-2793AB271B1D}" type="datetimeFigureOut">
              <a:rPr lang="cs-CZ" smtClean="0"/>
              <a:pPr>
                <a:defRPr/>
              </a:pPr>
              <a:t>17.6.2013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5C45C35-7530-4D3B-8F95-31272A622923}" type="slidenum">
              <a:rPr lang="cs-CZ" smtClean="0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044452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BE4F540-E9A3-40FB-A099-EFD679E154D1}" type="datetimeFigureOut">
              <a:rPr lang="cs-CZ" smtClean="0"/>
              <a:pPr>
                <a:defRPr/>
              </a:pPr>
              <a:t>17.6.2013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31C2C65-0286-4E86-86B3-C980E84EE47A}" type="slidenum">
              <a:rPr lang="cs-CZ" smtClean="0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6774633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>
  <p:cSld name="Nadpis, obsah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CDF6DD2-78CD-4BBF-9300-5733759C10EF}" type="slidenum">
              <a:rPr lang="cs-CZ" smtClean="0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3597235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Nadpis, text a 2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obsah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datum 5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065FE4E0-A006-453E-898A-5DA82F53E95C}" type="datetimeFigureOut">
              <a:rPr lang="cs-CZ" smtClean="0"/>
              <a:pPr>
                <a:defRPr/>
              </a:pPr>
              <a:t>17.6.2013</a:t>
            </a:fld>
            <a:endParaRPr lang="cs-CZ"/>
          </a:p>
        </p:txBody>
      </p:sp>
      <p:sp>
        <p:nvSpPr>
          <p:cNvPr id="7" name="Zástupný symbol pro zápatí 6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8" name="Zástupný symbol pro číslo snímku 7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029F2475-4EFA-4057-9DBE-0A71F39FB505}" type="slidenum">
              <a:rPr lang="cs-CZ" smtClean="0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398078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F6FFB44-1B64-4316-B718-89D2BB94E802}" type="datetimeFigureOut">
              <a:rPr lang="cs-CZ" smtClean="0"/>
              <a:pPr>
                <a:defRPr/>
              </a:pPr>
              <a:t>17.6.2013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7AAA010-D315-4A9E-B0AC-BD73D626B57D}" type="slidenum">
              <a:rPr lang="cs-CZ" smtClean="0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312929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EA133F3-78DA-439F-ACB3-DA530F16EF17}" type="datetimeFigureOut">
              <a:rPr lang="cs-CZ" smtClean="0"/>
              <a:pPr>
                <a:defRPr/>
              </a:pPr>
              <a:t>17.6.2013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E1FC0BA-3FF4-4DF7-B035-B26108D5A368}" type="slidenum">
              <a:rPr lang="cs-CZ" smtClean="0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070294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8A47DAB-7DB4-40D3-8339-09BCCE47CA4D}" type="datetimeFigureOut">
              <a:rPr lang="cs-CZ" smtClean="0"/>
              <a:pPr>
                <a:defRPr/>
              </a:pPr>
              <a:t>17.6.2013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FDC6222-29F9-4638-9120-C7D6376D10C2}" type="slidenum">
              <a:rPr lang="cs-CZ" smtClean="0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097370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DD22C6B-6901-497A-BE76-747FCFD6B2CC}" type="datetimeFigureOut">
              <a:rPr lang="cs-CZ" smtClean="0"/>
              <a:pPr>
                <a:defRPr/>
              </a:pPr>
              <a:t>17.6.2013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087FA10-EAAB-4623-9708-D9DD9C2FFF39}" type="slidenum">
              <a:rPr lang="cs-CZ" smtClean="0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037329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2DCF8E3-75F7-4DEF-819D-528921995D16}" type="datetimeFigureOut">
              <a:rPr lang="cs-CZ" smtClean="0"/>
              <a:pPr>
                <a:defRPr/>
              </a:pPr>
              <a:t>17.6.2013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36D1D7F-9853-45B5-BD30-EF05C0039FFA}" type="slidenum">
              <a:rPr lang="cs-CZ" smtClean="0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548130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AD747A1-18DB-4743-B408-7B365D27DA19}" type="datetimeFigureOut">
              <a:rPr lang="cs-CZ" smtClean="0"/>
              <a:pPr>
                <a:defRPr/>
              </a:pPr>
              <a:t>17.6.2013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B72BEAD-F2E4-4E35-B4D5-6C29B3D66C7A}" type="slidenum">
              <a:rPr lang="cs-CZ" smtClean="0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09518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C4F8289-0F43-4883-A36B-F275E5D79838}" type="datetimeFigureOut">
              <a:rPr lang="cs-CZ" smtClean="0"/>
              <a:pPr>
                <a:defRPr/>
              </a:pPr>
              <a:t>17.6.2013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DADD69F-D2CB-4DC9-9180-89F4CA41A7CF}" type="slidenum">
              <a:rPr lang="cs-CZ" smtClean="0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484057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cs-CZ" smtClean="0"/>
              <a:t>Kliknutím na ikonu přidáte obrázek.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CD3CD04-68B8-4A60-A4D7-6F674182F361}" type="datetimeFigureOut">
              <a:rPr lang="cs-CZ" smtClean="0"/>
              <a:pPr>
                <a:defRPr/>
              </a:pPr>
              <a:t>17.6.2013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2E2ACA0-712F-476E-9D1C-07D4E8BB7B3E}" type="slidenum">
              <a:rPr lang="cs-CZ" smtClean="0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720638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32000">
              <a:schemeClr val="accent1">
                <a:lumMod val="5000"/>
                <a:lumOff val="95000"/>
              </a:schemeClr>
            </a:gs>
            <a:gs pos="0">
              <a:schemeClr val="accent1">
                <a:lumMod val="45000"/>
                <a:lumOff val="55000"/>
              </a:schemeClr>
            </a:gs>
            <a:gs pos="63000">
              <a:srgbClr val="FFFFB3">
                <a:alpha val="44000"/>
              </a:srgbClr>
            </a:gs>
            <a:gs pos="100000">
              <a:srgbClr val="29C7FF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065FE4E0-A006-453E-898A-5DA82F53E95C}" type="datetimeFigureOut">
              <a:rPr lang="cs-CZ" smtClean="0"/>
              <a:pPr>
                <a:defRPr/>
              </a:pPr>
              <a:t>17.6.2013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029F2475-4EFA-4057-9DBE-0A71F39FB505}" type="slidenum">
              <a:rPr lang="cs-CZ" smtClean="0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51346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44" r:id="rId1"/>
    <p:sldLayoutId id="2147483845" r:id="rId2"/>
    <p:sldLayoutId id="2147483846" r:id="rId3"/>
    <p:sldLayoutId id="2147483847" r:id="rId4"/>
    <p:sldLayoutId id="2147483848" r:id="rId5"/>
    <p:sldLayoutId id="2147483849" r:id="rId6"/>
    <p:sldLayoutId id="2147483850" r:id="rId7"/>
    <p:sldLayoutId id="2147483851" r:id="rId8"/>
    <p:sldLayoutId id="2147483852" r:id="rId9"/>
    <p:sldLayoutId id="2147483853" r:id="rId10"/>
    <p:sldLayoutId id="2147483854" r:id="rId11"/>
    <p:sldLayoutId id="2147483855" r:id="rId12"/>
    <p:sldLayoutId id="2147483856" r:id="rId13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Obrázek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050" y="692150"/>
            <a:ext cx="540385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5" name="Rectangle 6"/>
          <p:cNvSpPr>
            <a:spLocks noChangeArrowheads="1"/>
          </p:cNvSpPr>
          <p:nvPr/>
        </p:nvSpPr>
        <p:spPr bwMode="auto">
          <a:xfrm>
            <a:off x="1042988" y="2349500"/>
            <a:ext cx="7200900" cy="2289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cs-CZ" b="1" dirty="0" smtClean="0">
                <a:ea typeface="Calibri" pitchFamily="34" charset="0"/>
              </a:rPr>
              <a:t>Drogy</a:t>
            </a:r>
            <a:endParaRPr lang="cs-CZ" b="1" dirty="0">
              <a:ea typeface="Calibri" pitchFamily="34" charset="0"/>
            </a:endParaRPr>
          </a:p>
          <a:p>
            <a:pPr algn="ctr"/>
            <a:endParaRPr lang="cs-CZ" dirty="0">
              <a:solidFill>
                <a:srgbClr val="000000"/>
              </a:solidFill>
              <a:ea typeface="Calibri" pitchFamily="34" charset="0"/>
            </a:endParaRPr>
          </a:p>
          <a:p>
            <a:pPr algn="ctr"/>
            <a:r>
              <a:rPr lang="cs-CZ" dirty="0">
                <a:solidFill>
                  <a:srgbClr val="000000"/>
                </a:solidFill>
                <a:ea typeface="Calibri" pitchFamily="34" charset="0"/>
              </a:rPr>
              <a:t>PaedDr. Ivana Töpferová </a:t>
            </a:r>
          </a:p>
          <a:p>
            <a:pPr algn="ctr"/>
            <a:endParaRPr lang="cs-CZ" dirty="0">
              <a:solidFill>
                <a:srgbClr val="000000"/>
              </a:solidFill>
              <a:ea typeface="Calibri" pitchFamily="34" charset="0"/>
            </a:endParaRPr>
          </a:p>
          <a:p>
            <a:pPr algn="ctr"/>
            <a:endParaRPr lang="cs-CZ" dirty="0">
              <a:solidFill>
                <a:srgbClr val="000000"/>
              </a:solidFill>
              <a:ea typeface="Calibri" pitchFamily="34" charset="0"/>
            </a:endParaRPr>
          </a:p>
          <a:p>
            <a:pPr algn="ctr"/>
            <a:r>
              <a:rPr lang="cs-CZ" dirty="0">
                <a:solidFill>
                  <a:srgbClr val="000000"/>
                </a:solidFill>
                <a:ea typeface="Calibri" pitchFamily="34" charset="0"/>
              </a:rPr>
              <a:t>Střední průmyslová škola, Mladá Boleslav, Havlíčkova 456</a:t>
            </a:r>
          </a:p>
          <a:p>
            <a:pPr algn="ctr"/>
            <a:r>
              <a:rPr lang="cs-CZ" dirty="0">
                <a:solidFill>
                  <a:srgbClr val="000000"/>
                </a:solidFill>
                <a:ea typeface="Calibri" pitchFamily="34" charset="0"/>
              </a:rPr>
              <a:t>CZ.1.07/1.5.00/34.0861</a:t>
            </a:r>
          </a:p>
          <a:p>
            <a:pPr algn="ctr"/>
            <a:r>
              <a:rPr lang="cs-CZ" dirty="0">
                <a:solidFill>
                  <a:srgbClr val="000000"/>
                </a:solidFill>
                <a:ea typeface="Calibri" pitchFamily="34" charset="0"/>
              </a:rPr>
              <a:t>MODERNIZACE VÝUKY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4000" dirty="0" smtClean="0">
                <a:latin typeface="+mn-lt"/>
              </a:rPr>
              <a:t>Stimulační drogy</a:t>
            </a:r>
            <a:endParaRPr lang="cs-CZ" sz="4000" dirty="0">
              <a:latin typeface="+mn-lt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26368" y="1556792"/>
            <a:ext cx="7886700" cy="4752528"/>
          </a:xfrm>
        </p:spPr>
        <p:txBody>
          <a:bodyPr>
            <a:normAutofit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cs-CZ" sz="2400" dirty="0" smtClean="0">
                <a:solidFill>
                  <a:srgbClr val="FF0000"/>
                </a:solidFill>
              </a:rPr>
              <a:t>Amfetaminy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cs-CZ" sz="2400" dirty="0" smtClean="0"/>
              <a:t>= vyrábějí se synteticky 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cs-CZ" sz="2400" dirty="0"/>
              <a:t>=</a:t>
            </a:r>
            <a:r>
              <a:rPr lang="cs-CZ" sz="2400" dirty="0" smtClean="0"/>
              <a:t> </a:t>
            </a:r>
            <a:r>
              <a:rPr lang="cs-CZ" sz="2400" dirty="0"/>
              <a:t>povzbuzující </a:t>
            </a:r>
            <a:r>
              <a:rPr lang="cs-CZ" sz="2400" dirty="0" smtClean="0"/>
              <a:t>drogy</a:t>
            </a:r>
          </a:p>
          <a:p>
            <a:pPr marL="0" indent="0">
              <a:lnSpc>
                <a:spcPct val="100000"/>
              </a:lnSpc>
              <a:buNone/>
              <a:tabLst>
                <a:tab pos="357188" algn="l"/>
              </a:tabLst>
            </a:pPr>
            <a:r>
              <a:rPr lang="cs-CZ" sz="2400" dirty="0" smtClean="0"/>
              <a:t>= urychlují </a:t>
            </a:r>
            <a:r>
              <a:rPr lang="cs-CZ" sz="2400" dirty="0"/>
              <a:t>v těle probíhající </a:t>
            </a:r>
            <a:r>
              <a:rPr lang="cs-CZ" sz="2400" dirty="0" smtClean="0"/>
              <a:t>chemické reakce </a:t>
            </a:r>
            <a:r>
              <a:rPr lang="cs-CZ" sz="2400" dirty="0"/>
              <a:t>a </a:t>
            </a:r>
            <a:r>
              <a:rPr lang="cs-CZ" sz="2400" dirty="0" smtClean="0"/>
              <a:t>	uvolňují energii</a:t>
            </a:r>
          </a:p>
          <a:p>
            <a:pPr marL="0" indent="0">
              <a:lnSpc>
                <a:spcPct val="100000"/>
              </a:lnSpc>
              <a:buNone/>
              <a:tabLst>
                <a:tab pos="357188" algn="l"/>
              </a:tabLst>
            </a:pPr>
            <a:r>
              <a:rPr lang="cs-CZ" sz="2400" dirty="0" smtClean="0"/>
              <a:t>= stimulují CNS</a:t>
            </a:r>
          </a:p>
          <a:p>
            <a:pPr marL="0" indent="0">
              <a:lnSpc>
                <a:spcPct val="100000"/>
              </a:lnSpc>
              <a:buNone/>
              <a:tabLst>
                <a:tab pos="357188" algn="l"/>
              </a:tabLst>
            </a:pPr>
            <a:r>
              <a:rPr lang="cs-CZ" sz="2400" dirty="0" smtClean="0"/>
              <a:t>= vedou k </a:t>
            </a:r>
            <a:r>
              <a:rPr lang="cs-CZ" sz="2400" dirty="0"/>
              <a:t>psychické závislosti a vzniku </a:t>
            </a:r>
            <a:r>
              <a:rPr lang="cs-CZ" sz="2400" dirty="0" smtClean="0"/>
              <a:t>tolerance </a:t>
            </a:r>
            <a:endParaRPr lang="cs-CZ" sz="2400" dirty="0"/>
          </a:p>
        </p:txBody>
      </p:sp>
    </p:spTree>
    <p:extLst>
      <p:ext uri="{BB962C8B-B14F-4D97-AF65-F5344CB8AC3E}">
        <p14:creationId xmlns:p14="http://schemas.microsoft.com/office/powerpoint/2010/main" val="30325106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4000" dirty="0">
                <a:latin typeface="+mn-lt"/>
              </a:rPr>
              <a:t>Stimulační drogy</a:t>
            </a:r>
            <a:endParaRPr lang="cs-CZ" sz="4000" dirty="0">
              <a:latin typeface="+mn-lt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28650" y="1690689"/>
            <a:ext cx="7886700" cy="4690639"/>
          </a:xfrm>
        </p:spPr>
        <p:txBody>
          <a:bodyPr>
            <a:noAutofit/>
          </a:bodyPr>
          <a:lstStyle/>
          <a:p>
            <a:pPr marL="0" indent="0">
              <a:lnSpc>
                <a:spcPct val="100000"/>
              </a:lnSpc>
              <a:buNone/>
              <a:tabLst>
                <a:tab pos="1171575" algn="l"/>
              </a:tabLst>
            </a:pPr>
            <a:r>
              <a:rPr lang="cs-CZ" sz="2400" dirty="0" smtClean="0">
                <a:solidFill>
                  <a:srgbClr val="FF0000"/>
                </a:solidFill>
              </a:rPr>
              <a:t>Kofein </a:t>
            </a:r>
            <a:endParaRPr lang="cs-CZ" sz="2400" dirty="0" smtClean="0">
              <a:solidFill>
                <a:srgbClr val="FF0000"/>
              </a:solidFill>
            </a:endParaRPr>
          </a:p>
          <a:p>
            <a:pPr marL="0" indent="0">
              <a:lnSpc>
                <a:spcPct val="100000"/>
              </a:lnSpc>
              <a:buNone/>
              <a:tabLst>
                <a:tab pos="1171575" algn="l"/>
              </a:tabLst>
            </a:pPr>
            <a:r>
              <a:rPr lang="cs-CZ" sz="2400" dirty="0" smtClean="0"/>
              <a:t>= alkaloid obsažený v kávových bobech,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  <a:tabLst>
                <a:tab pos="357188" algn="l"/>
              </a:tabLst>
            </a:pPr>
            <a:r>
              <a:rPr lang="cs-CZ" sz="2400" dirty="0" smtClean="0"/>
              <a:t> 	v listech čajovníku (</a:t>
            </a:r>
            <a:r>
              <a:rPr lang="cs-CZ" sz="2400" dirty="0" smtClean="0">
                <a:solidFill>
                  <a:srgbClr val="FF0000"/>
                </a:solidFill>
              </a:rPr>
              <a:t>thein</a:t>
            </a:r>
            <a:r>
              <a:rPr lang="cs-CZ" sz="2400" dirty="0" smtClean="0"/>
              <a:t>)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cs-CZ" sz="2400" dirty="0" smtClean="0"/>
              <a:t>= povzbuzuje činnost mozku, srdce, 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  <a:tabLst>
                <a:tab pos="357188" algn="l"/>
              </a:tabLst>
            </a:pPr>
            <a:r>
              <a:rPr lang="cs-CZ" sz="2400" dirty="0" smtClean="0"/>
              <a:t>	zahání pocit únavy</a:t>
            </a:r>
            <a:endParaRPr lang="cs-CZ" sz="2400" dirty="0">
              <a:solidFill>
                <a:srgbClr val="FF0000"/>
              </a:solidFill>
            </a:endParaRP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8104" y="3573016"/>
            <a:ext cx="2829727" cy="2856958"/>
          </a:xfrm>
          <a:prstGeom prst="rect">
            <a:avLst/>
          </a:prstGeom>
        </p:spPr>
      </p:pic>
      <p:sp>
        <p:nvSpPr>
          <p:cNvPr id="7" name="Obdélník 6"/>
          <p:cNvSpPr/>
          <p:nvPr/>
        </p:nvSpPr>
        <p:spPr>
          <a:xfrm>
            <a:off x="3070878" y="6060642"/>
            <a:ext cx="225970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cs-CZ" dirty="0" smtClean="0">
                <a:latin typeface="+mn-lt"/>
              </a:rPr>
              <a:t>Obr. </a:t>
            </a:r>
            <a:r>
              <a:rPr lang="cs-CZ" dirty="0">
                <a:latin typeface="+mn-lt"/>
              </a:rPr>
              <a:t>5</a:t>
            </a:r>
            <a:r>
              <a:rPr lang="cs-CZ" dirty="0" smtClean="0">
                <a:latin typeface="+mn-lt"/>
              </a:rPr>
              <a:t> </a:t>
            </a:r>
            <a:r>
              <a:rPr lang="cs-CZ" dirty="0" smtClean="0">
                <a:latin typeface="+mn-lt"/>
              </a:rPr>
              <a:t>Lístky čaje</a:t>
            </a:r>
            <a:endParaRPr lang="cs-CZ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0547997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4000" dirty="0" smtClean="0">
                <a:latin typeface="+mn-lt"/>
              </a:rPr>
              <a:t>Tlumivé léky (sedativa)</a:t>
            </a:r>
            <a:endParaRPr lang="cs-CZ" sz="4000" dirty="0">
              <a:latin typeface="+mn-lt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cs-CZ" sz="2400" dirty="0" smtClean="0"/>
              <a:t>= tlumí činnost centrální nervové soustavy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cs-CZ" sz="2400" dirty="0" smtClean="0"/>
              <a:t>= mají uklidňující účinky, ovlivňují psychiku</a:t>
            </a:r>
          </a:p>
          <a:p>
            <a:pPr marL="0" indent="0">
              <a:lnSpc>
                <a:spcPct val="100000"/>
              </a:lnSpc>
              <a:buNone/>
              <a:tabLst>
                <a:tab pos="357188" algn="l"/>
              </a:tabLst>
            </a:pPr>
            <a:r>
              <a:rPr lang="cs-CZ" sz="2400" dirty="0" smtClean="0"/>
              <a:t>= např. léky na spaní, uklidňování, zmenšení </a:t>
            </a:r>
            <a:r>
              <a:rPr lang="cs-CZ" sz="2400" dirty="0"/>
              <a:t>	</a:t>
            </a:r>
            <a:r>
              <a:rPr lang="cs-CZ" sz="2400" dirty="0" smtClean="0"/>
              <a:t>strachu</a:t>
            </a:r>
          </a:p>
          <a:p>
            <a:pPr marL="0" indent="0">
              <a:lnSpc>
                <a:spcPct val="100000"/>
              </a:lnSpc>
              <a:buNone/>
              <a:tabLst>
                <a:tab pos="357188" algn="l"/>
              </a:tabLst>
            </a:pPr>
            <a:r>
              <a:rPr lang="cs-CZ" sz="2400" dirty="0" smtClean="0"/>
              <a:t>= </a:t>
            </a:r>
            <a:r>
              <a:rPr lang="cs-CZ" sz="2400" dirty="0"/>
              <a:t>p</a:t>
            </a:r>
            <a:r>
              <a:rPr lang="cs-CZ" sz="2400" dirty="0" smtClean="0"/>
              <a:t>ři </a:t>
            </a:r>
            <a:r>
              <a:rPr lang="cs-CZ" sz="2400" dirty="0"/>
              <a:t>předávkování mohou </a:t>
            </a:r>
            <a:r>
              <a:rPr lang="cs-CZ" sz="2400" dirty="0" smtClean="0"/>
              <a:t>způsobit ztrátu </a:t>
            </a:r>
            <a:r>
              <a:rPr lang="cs-CZ" sz="2400" dirty="0"/>
              <a:t>	</a:t>
            </a:r>
            <a:r>
              <a:rPr lang="cs-CZ" sz="2400" dirty="0" smtClean="0"/>
              <a:t>vědomí</a:t>
            </a:r>
            <a:r>
              <a:rPr lang="cs-CZ" sz="2400" dirty="0"/>
              <a:t> a smrt</a:t>
            </a:r>
            <a:endParaRPr lang="cs-CZ" sz="2400" dirty="0" smtClean="0"/>
          </a:p>
          <a:p>
            <a:pPr marL="0" indent="0">
              <a:buNone/>
              <a:tabLst>
                <a:tab pos="442913" algn="l"/>
              </a:tabLst>
            </a:pPr>
            <a:endParaRPr lang="cs-CZ" sz="2400" dirty="0"/>
          </a:p>
        </p:txBody>
      </p:sp>
      <p:pic>
        <p:nvPicPr>
          <p:cNvPr id="2050" name="Picture 2" descr="File:Phenprobamate.sv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3768" y="3918626"/>
            <a:ext cx="4876800" cy="20478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Obdélník 5"/>
          <p:cNvSpPr/>
          <p:nvPr/>
        </p:nvSpPr>
        <p:spPr>
          <a:xfrm>
            <a:off x="2123728" y="5942567"/>
            <a:ext cx="612068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cs-CZ" dirty="0" smtClean="0">
                <a:latin typeface="+mn-lt"/>
              </a:rPr>
              <a:t>Obr. </a:t>
            </a:r>
            <a:r>
              <a:rPr lang="cs-CZ" dirty="0">
                <a:latin typeface="+mn-lt"/>
              </a:rPr>
              <a:t>6</a:t>
            </a:r>
            <a:r>
              <a:rPr lang="cs-CZ" dirty="0" smtClean="0">
                <a:latin typeface="+mn-lt"/>
              </a:rPr>
              <a:t>  </a:t>
            </a:r>
            <a:r>
              <a:rPr lang="cs-CZ" dirty="0" smtClean="0">
                <a:latin typeface="+mn-lt"/>
              </a:rPr>
              <a:t>Chemický vzorec sedativa </a:t>
            </a:r>
            <a:r>
              <a:rPr lang="cs-CZ" dirty="0" err="1">
                <a:latin typeface="+mn-lt"/>
              </a:rPr>
              <a:t>Phenprobamate</a:t>
            </a:r>
            <a:endParaRPr lang="cs-CZ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5245976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4000" dirty="0">
                <a:latin typeface="+mn-lt"/>
              </a:rPr>
              <a:t>Tlumivé léky (sedativa)</a:t>
            </a:r>
          </a:p>
        </p:txBody>
      </p:sp>
      <p:pic>
        <p:nvPicPr>
          <p:cNvPr id="6" name="Zástupný symbol pro obsah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650" y="1556792"/>
            <a:ext cx="7513634" cy="4734730"/>
          </a:xfrm>
        </p:spPr>
      </p:pic>
      <p:sp>
        <p:nvSpPr>
          <p:cNvPr id="7" name="Obdélník 6"/>
          <p:cNvSpPr/>
          <p:nvPr/>
        </p:nvSpPr>
        <p:spPr>
          <a:xfrm>
            <a:off x="600557" y="6291522"/>
            <a:ext cx="223224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cs-CZ" dirty="0" smtClean="0">
                <a:latin typeface="+mn-lt"/>
              </a:rPr>
              <a:t>Obr. </a:t>
            </a:r>
            <a:r>
              <a:rPr lang="cs-CZ" dirty="0">
                <a:latin typeface="+mn-lt"/>
              </a:rPr>
              <a:t>7</a:t>
            </a:r>
            <a:r>
              <a:rPr lang="cs-CZ" dirty="0" smtClean="0">
                <a:latin typeface="+mn-lt"/>
              </a:rPr>
              <a:t>  </a:t>
            </a:r>
            <a:r>
              <a:rPr lang="cs-CZ" dirty="0" smtClean="0">
                <a:latin typeface="+mn-lt"/>
              </a:rPr>
              <a:t>Sedativa</a:t>
            </a:r>
            <a:endParaRPr lang="cs-CZ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4472334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4000" dirty="0" smtClean="0">
                <a:latin typeface="+mn-lt"/>
              </a:rPr>
              <a:t>Konopné drogy</a:t>
            </a:r>
            <a:endParaRPr lang="cs-CZ" sz="4000" dirty="0">
              <a:latin typeface="+mn-lt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28650" y="1690688"/>
            <a:ext cx="7886700" cy="4762647"/>
          </a:xfrm>
        </p:spPr>
        <p:txBody>
          <a:bodyPr>
            <a:noAutofit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cs-CZ" sz="2400" dirty="0" smtClean="0"/>
              <a:t>= připravují se z konopí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cs-CZ" sz="2400" dirty="0" smtClean="0"/>
              <a:t>= nejrozšířenější drogy u nás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cs-CZ" sz="2400" dirty="0"/>
              <a:t>= účinné látky z konopí se </a:t>
            </a:r>
            <a:endParaRPr lang="cs-CZ" sz="2400" dirty="0" smtClean="0"/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cs-CZ" sz="2400" dirty="0" smtClean="0"/>
              <a:t>   používají </a:t>
            </a:r>
            <a:r>
              <a:rPr lang="cs-CZ" sz="2400" dirty="0"/>
              <a:t>jako </a:t>
            </a:r>
            <a:r>
              <a:rPr lang="cs-CZ" sz="2400" dirty="0" smtClean="0"/>
              <a:t>součást léčiv</a:t>
            </a:r>
            <a:endParaRPr lang="cs-CZ" sz="2400" dirty="0"/>
          </a:p>
          <a:p>
            <a:pPr marL="0" indent="0">
              <a:lnSpc>
                <a:spcPct val="100000"/>
              </a:lnSpc>
              <a:buNone/>
            </a:pPr>
            <a:r>
              <a:rPr lang="cs-CZ" sz="2400" dirty="0" smtClean="0">
                <a:solidFill>
                  <a:srgbClr val="FF0000"/>
                </a:solidFill>
              </a:rPr>
              <a:t>Marihuana</a:t>
            </a:r>
            <a:r>
              <a:rPr lang="cs-CZ" sz="2400" dirty="0" smtClean="0"/>
              <a:t> = usušené listy konopí</a:t>
            </a:r>
          </a:p>
          <a:p>
            <a:pPr marL="0" indent="0">
              <a:lnSpc>
                <a:spcPct val="100000"/>
              </a:lnSpc>
              <a:buNone/>
              <a:tabLst>
                <a:tab pos="357188" algn="l"/>
              </a:tabLst>
            </a:pPr>
            <a:r>
              <a:rPr lang="cs-CZ" sz="2400" dirty="0" smtClean="0"/>
              <a:t>= zneužití kouřením – účinná látka THC 	(</a:t>
            </a:r>
            <a:r>
              <a:rPr lang="cs-CZ" sz="2400" dirty="0" err="1" smtClean="0"/>
              <a:t>tetrahydrocannabinol</a:t>
            </a:r>
            <a:r>
              <a:rPr lang="cs-CZ" sz="2400" dirty="0" smtClean="0"/>
              <a:t>)</a:t>
            </a:r>
          </a:p>
          <a:p>
            <a:pPr marL="0" indent="0">
              <a:lnSpc>
                <a:spcPct val="100000"/>
              </a:lnSpc>
              <a:buNone/>
              <a:tabLst>
                <a:tab pos="357188" algn="l"/>
              </a:tabLst>
            </a:pPr>
            <a:r>
              <a:rPr lang="cs-CZ" sz="2400" dirty="0" smtClean="0"/>
              <a:t>= vyvolává euforii, zhoršuje paměť, schopnost </a:t>
            </a:r>
            <a:r>
              <a:rPr lang="cs-CZ" sz="2400" dirty="0"/>
              <a:t>	</a:t>
            </a:r>
            <a:r>
              <a:rPr lang="cs-CZ" sz="2400" dirty="0" smtClean="0"/>
              <a:t>soustředění, smyslové halucinace, oslabuje 	imunitní systém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cs-CZ" sz="2400" dirty="0" smtClean="0">
                <a:solidFill>
                  <a:srgbClr val="FF0000"/>
                </a:solidFill>
              </a:rPr>
              <a:t>Hašiš </a:t>
            </a:r>
            <a:r>
              <a:rPr lang="cs-CZ" sz="2400" dirty="0" smtClean="0"/>
              <a:t>= lisovaná pryskyřice z konopí</a:t>
            </a:r>
          </a:p>
        </p:txBody>
      </p:sp>
      <p:pic>
        <p:nvPicPr>
          <p:cNvPr id="1026" name="Picture 2" descr="File:Marihuana florecid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67196" y="715249"/>
            <a:ext cx="2102073" cy="28027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Obdélník 4"/>
          <p:cNvSpPr/>
          <p:nvPr/>
        </p:nvSpPr>
        <p:spPr>
          <a:xfrm>
            <a:off x="6537776" y="3518014"/>
            <a:ext cx="194421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cs-CZ" dirty="0" smtClean="0">
                <a:latin typeface="+mn-lt"/>
              </a:rPr>
              <a:t>Obr. </a:t>
            </a:r>
            <a:r>
              <a:rPr lang="cs-CZ" dirty="0">
                <a:latin typeface="+mn-lt"/>
              </a:rPr>
              <a:t>8</a:t>
            </a:r>
            <a:r>
              <a:rPr lang="cs-CZ" dirty="0" smtClean="0">
                <a:latin typeface="+mn-lt"/>
              </a:rPr>
              <a:t>  </a:t>
            </a:r>
            <a:r>
              <a:rPr lang="cs-CZ" dirty="0" smtClean="0">
                <a:latin typeface="+mn-lt"/>
              </a:rPr>
              <a:t>Konopí</a:t>
            </a:r>
            <a:endParaRPr lang="cs-CZ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769903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4000" dirty="0" smtClean="0">
                <a:latin typeface="+mn-lt"/>
              </a:rPr>
              <a:t>Halucinogeny</a:t>
            </a:r>
            <a:endParaRPr lang="cs-CZ" sz="4000" dirty="0">
              <a:latin typeface="+mn-lt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28650" y="1556792"/>
            <a:ext cx="7886700" cy="5301208"/>
          </a:xfrm>
        </p:spPr>
        <p:txBody>
          <a:bodyPr>
            <a:normAutofit/>
          </a:bodyPr>
          <a:lstStyle/>
          <a:p>
            <a:pPr marL="0" indent="0">
              <a:lnSpc>
                <a:spcPct val="100000"/>
              </a:lnSpc>
              <a:buNone/>
              <a:tabLst>
                <a:tab pos="0" algn="l"/>
              </a:tabLst>
            </a:pPr>
            <a:r>
              <a:rPr lang="cs-CZ" sz="2400" dirty="0" smtClean="0"/>
              <a:t>drogy, které způsobují zrakové, sluchové a 	tělesné halucinace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cs-CZ" sz="2400" dirty="0" smtClean="0">
                <a:solidFill>
                  <a:srgbClr val="FF0000"/>
                </a:solidFill>
              </a:rPr>
              <a:t>Extáze 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cs-CZ" sz="2400" dirty="0" smtClean="0"/>
              <a:t>= synteticky vyrobená látka</a:t>
            </a:r>
          </a:p>
          <a:p>
            <a:pPr marL="0" indent="0">
              <a:lnSpc>
                <a:spcPct val="100000"/>
              </a:lnSpc>
              <a:buNone/>
              <a:tabLst>
                <a:tab pos="357188" algn="l"/>
              </a:tabLst>
            </a:pPr>
            <a:r>
              <a:rPr lang="cs-CZ" sz="2400" dirty="0" smtClean="0"/>
              <a:t>= patří mezi taneční drogy, podporuje fyzickou    	aktivitu, má stimulační účinky</a:t>
            </a:r>
          </a:p>
          <a:p>
            <a:pPr marL="0" indent="0">
              <a:lnSpc>
                <a:spcPct val="100000"/>
              </a:lnSpc>
              <a:buNone/>
              <a:tabLst>
                <a:tab pos="1171575" algn="l"/>
              </a:tabLst>
            </a:pPr>
            <a:r>
              <a:rPr lang="cs-CZ" sz="2400" dirty="0" smtClean="0"/>
              <a:t>= vyvolává dehydrataci, až selhání ledvin</a:t>
            </a:r>
          </a:p>
          <a:p>
            <a:pPr marL="0" indent="0">
              <a:lnSpc>
                <a:spcPct val="100000"/>
              </a:lnSpc>
              <a:buNone/>
              <a:tabLst>
                <a:tab pos="714375" algn="l"/>
              </a:tabLst>
            </a:pPr>
            <a:r>
              <a:rPr lang="cs-CZ" sz="2400" dirty="0" smtClean="0">
                <a:solidFill>
                  <a:srgbClr val="FF0000"/>
                </a:solidFill>
              </a:rPr>
              <a:t>LSD</a:t>
            </a:r>
          </a:p>
          <a:p>
            <a:pPr marL="0" indent="0">
              <a:lnSpc>
                <a:spcPct val="100000"/>
              </a:lnSpc>
              <a:buNone/>
              <a:tabLst>
                <a:tab pos="357188" algn="l"/>
              </a:tabLst>
            </a:pPr>
            <a:r>
              <a:rPr lang="cs-CZ" sz="2400" dirty="0" smtClean="0"/>
              <a:t>= vyrábí se z alkaloidů, které produkuje houba 		paličkovice nachová</a:t>
            </a:r>
            <a:r>
              <a:rPr lang="cs-CZ" sz="2400" dirty="0">
                <a:solidFill>
                  <a:srgbClr val="FF0000"/>
                </a:solidFill>
              </a:rPr>
              <a:t>	</a:t>
            </a:r>
            <a:endParaRPr lang="cs-CZ" sz="2400" dirty="0" smtClean="0">
              <a:solidFill>
                <a:srgbClr val="FF0000"/>
              </a:solidFill>
            </a:endParaRPr>
          </a:p>
          <a:p>
            <a:pPr marL="0" indent="0">
              <a:lnSpc>
                <a:spcPct val="100000"/>
              </a:lnSpc>
              <a:buNone/>
              <a:tabLst>
                <a:tab pos="714375" algn="l"/>
              </a:tabLst>
            </a:pPr>
            <a:r>
              <a:rPr lang="cs-CZ" sz="2400" dirty="0" smtClean="0">
                <a:solidFill>
                  <a:srgbClr val="FF0000"/>
                </a:solidFill>
              </a:rPr>
              <a:t>Látky obsažené v lysohlávkách, kaktusech (např. mezkalin)</a:t>
            </a:r>
          </a:p>
          <a:p>
            <a:pPr marL="0" indent="0">
              <a:lnSpc>
                <a:spcPct val="100000"/>
              </a:lnSpc>
              <a:buNone/>
              <a:tabLst>
                <a:tab pos="714375" algn="l"/>
              </a:tabLst>
            </a:pPr>
            <a:endParaRPr lang="cs-CZ" sz="2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02527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4000" dirty="0" smtClean="0">
                <a:latin typeface="+mn-lt"/>
              </a:rPr>
              <a:t>Narkotika (opiáty)</a:t>
            </a:r>
            <a:endParaRPr lang="cs-CZ" sz="4000" dirty="0">
              <a:latin typeface="+mn-lt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28650" y="1690688"/>
            <a:ext cx="7886700" cy="4762647"/>
          </a:xfrm>
        </p:spPr>
        <p:txBody>
          <a:bodyPr>
            <a:noAutofit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cs-CZ" sz="2400" dirty="0" smtClean="0"/>
              <a:t>jejich zneužívání vede k psychické i fyzické závislosti</a:t>
            </a:r>
          </a:p>
          <a:p>
            <a:pPr marL="0" indent="0">
              <a:lnSpc>
                <a:spcPct val="100000"/>
              </a:lnSpc>
              <a:buNone/>
              <a:tabLst>
                <a:tab pos="1071563" algn="l"/>
              </a:tabLst>
            </a:pPr>
            <a:r>
              <a:rPr lang="cs-CZ" sz="2400" dirty="0" smtClean="0">
                <a:solidFill>
                  <a:srgbClr val="FF0000"/>
                </a:solidFill>
              </a:rPr>
              <a:t>Morfin </a:t>
            </a:r>
          </a:p>
          <a:p>
            <a:pPr marL="0" indent="0">
              <a:lnSpc>
                <a:spcPct val="100000"/>
              </a:lnSpc>
              <a:buNone/>
              <a:tabLst>
                <a:tab pos="357188" algn="l"/>
              </a:tabLst>
            </a:pPr>
            <a:r>
              <a:rPr lang="cs-CZ" sz="2400" dirty="0" smtClean="0"/>
              <a:t>= alkaloid z opia (zaschlé mléko z nezralých 	makovic)</a:t>
            </a:r>
          </a:p>
          <a:p>
            <a:pPr marL="0" indent="0">
              <a:lnSpc>
                <a:spcPct val="100000"/>
              </a:lnSpc>
              <a:buNone/>
              <a:tabLst>
                <a:tab pos="1071563" algn="l"/>
              </a:tabLst>
            </a:pPr>
            <a:r>
              <a:rPr lang="cs-CZ" sz="2400" dirty="0" smtClean="0"/>
              <a:t>= způsobuje euforii, má uspávací účinek</a:t>
            </a:r>
          </a:p>
          <a:p>
            <a:pPr marL="0" indent="0">
              <a:lnSpc>
                <a:spcPct val="100000"/>
              </a:lnSpc>
              <a:buNone/>
              <a:tabLst>
                <a:tab pos="1071563" algn="l"/>
              </a:tabLst>
            </a:pPr>
            <a:r>
              <a:rPr lang="cs-CZ" sz="2400" dirty="0" smtClean="0"/>
              <a:t>= velmi brzy těžce návykový</a:t>
            </a:r>
          </a:p>
          <a:p>
            <a:pPr marL="0" indent="0">
              <a:lnSpc>
                <a:spcPct val="100000"/>
              </a:lnSpc>
              <a:buNone/>
              <a:tabLst>
                <a:tab pos="1071563" algn="l"/>
              </a:tabLst>
            </a:pPr>
            <a:r>
              <a:rPr lang="cs-CZ" sz="2400" dirty="0" smtClean="0"/>
              <a:t>= v lékařství využíván k potlačení bolesti</a:t>
            </a:r>
            <a:endParaRPr lang="cs-CZ" sz="2400" dirty="0">
              <a:solidFill>
                <a:srgbClr val="FF0000"/>
              </a:solidFill>
            </a:endParaRPr>
          </a:p>
          <a:p>
            <a:pPr marL="0" indent="0">
              <a:lnSpc>
                <a:spcPct val="100000"/>
              </a:lnSpc>
              <a:buNone/>
              <a:tabLst>
                <a:tab pos="1171575" algn="l"/>
              </a:tabLst>
            </a:pPr>
            <a:r>
              <a:rPr lang="cs-CZ" sz="2400" dirty="0" smtClean="0">
                <a:solidFill>
                  <a:srgbClr val="FF0000"/>
                </a:solidFill>
              </a:rPr>
              <a:t>Kodein</a:t>
            </a:r>
          </a:p>
          <a:p>
            <a:pPr marL="0" indent="0">
              <a:lnSpc>
                <a:spcPct val="100000"/>
              </a:lnSpc>
              <a:buNone/>
              <a:tabLst>
                <a:tab pos="1171575" algn="l"/>
              </a:tabLst>
            </a:pPr>
            <a:r>
              <a:rPr lang="cs-CZ" sz="2400" dirty="0" smtClean="0"/>
              <a:t>= alkaloid tlumící bolest a kašel – součást léků</a:t>
            </a:r>
          </a:p>
          <a:p>
            <a:pPr marL="0" indent="0">
              <a:lnSpc>
                <a:spcPct val="100000"/>
              </a:lnSpc>
              <a:buNone/>
              <a:tabLst>
                <a:tab pos="1171575" algn="l"/>
              </a:tabLst>
            </a:pPr>
            <a:r>
              <a:rPr lang="cs-CZ" sz="2400" dirty="0" smtClean="0"/>
              <a:t>= zneužíván jako droga</a:t>
            </a:r>
          </a:p>
          <a:p>
            <a:pPr marL="0" indent="0">
              <a:lnSpc>
                <a:spcPct val="100000"/>
              </a:lnSpc>
              <a:buNone/>
              <a:tabLst>
                <a:tab pos="1171575" algn="l"/>
              </a:tabLst>
            </a:pPr>
            <a:r>
              <a:rPr lang="cs-CZ" sz="2400" dirty="0">
                <a:solidFill>
                  <a:srgbClr val="FF0000"/>
                </a:solidFill>
              </a:rPr>
              <a:t>	</a:t>
            </a:r>
          </a:p>
        </p:txBody>
      </p:sp>
    </p:spTree>
    <p:extLst>
      <p:ext uri="{BB962C8B-B14F-4D97-AF65-F5344CB8AC3E}">
        <p14:creationId xmlns:p14="http://schemas.microsoft.com/office/powerpoint/2010/main" val="42627142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4000" dirty="0" smtClean="0">
                <a:latin typeface="+mn-lt"/>
              </a:rPr>
              <a:t>Narkotika (opiáty)</a:t>
            </a:r>
            <a:endParaRPr lang="cs-CZ" sz="4000" dirty="0">
              <a:latin typeface="+mn-lt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28650" y="1690688"/>
            <a:ext cx="7886700" cy="4762647"/>
          </a:xfrm>
        </p:spPr>
        <p:txBody>
          <a:bodyPr>
            <a:noAutofit/>
          </a:bodyPr>
          <a:lstStyle/>
          <a:p>
            <a:pPr marL="0" indent="0">
              <a:lnSpc>
                <a:spcPct val="100000"/>
              </a:lnSpc>
              <a:buNone/>
              <a:tabLst>
                <a:tab pos="1171575" algn="l"/>
              </a:tabLst>
            </a:pPr>
            <a:r>
              <a:rPr lang="cs-CZ" sz="2400" dirty="0" smtClean="0">
                <a:solidFill>
                  <a:srgbClr val="FF0000"/>
                </a:solidFill>
              </a:rPr>
              <a:t>Heroin</a:t>
            </a:r>
          </a:p>
          <a:p>
            <a:pPr marL="0" indent="0">
              <a:lnSpc>
                <a:spcPct val="100000"/>
              </a:lnSpc>
              <a:buNone/>
              <a:tabLst>
                <a:tab pos="1171575" algn="l"/>
              </a:tabLst>
            </a:pPr>
            <a:r>
              <a:rPr lang="cs-CZ" sz="2400" dirty="0" smtClean="0"/>
              <a:t>= derivát morfinu rozpustný v tucích</a:t>
            </a:r>
          </a:p>
          <a:p>
            <a:pPr marL="0" indent="0">
              <a:lnSpc>
                <a:spcPct val="100000"/>
              </a:lnSpc>
              <a:buNone/>
              <a:tabLst>
                <a:tab pos="1171575" algn="l"/>
              </a:tabLst>
            </a:pPr>
            <a:r>
              <a:rPr lang="cs-CZ" sz="2400" dirty="0" smtClean="0"/>
              <a:t>= snadno proniká do mozkových buněk</a:t>
            </a:r>
          </a:p>
          <a:p>
            <a:pPr marL="0" indent="0">
              <a:lnSpc>
                <a:spcPct val="100000"/>
              </a:lnSpc>
              <a:buNone/>
              <a:tabLst>
                <a:tab pos="1171575" algn="l"/>
              </a:tabLst>
            </a:pPr>
            <a:r>
              <a:rPr lang="cs-CZ" sz="2400" dirty="0" smtClean="0"/>
              <a:t>= má euforické účinky, tlumí bolest</a:t>
            </a:r>
          </a:p>
          <a:p>
            <a:pPr marL="0" indent="0">
              <a:lnSpc>
                <a:spcPct val="100000"/>
              </a:lnSpc>
              <a:buNone/>
              <a:tabLst>
                <a:tab pos="1171575" algn="l"/>
              </a:tabLst>
            </a:pPr>
            <a:r>
              <a:rPr lang="cs-CZ" sz="2400" dirty="0" smtClean="0"/>
              <a:t>= závislost může vzniknou po jediné dávce</a:t>
            </a:r>
          </a:p>
          <a:p>
            <a:pPr marL="0" indent="0">
              <a:lnSpc>
                <a:spcPct val="100000"/>
              </a:lnSpc>
              <a:buNone/>
              <a:tabLst>
                <a:tab pos="1171575" algn="l"/>
              </a:tabLst>
            </a:pPr>
            <a:r>
              <a:rPr lang="cs-CZ" sz="2400" dirty="0" smtClean="0"/>
              <a:t>= velké nebezpečí předávkování</a:t>
            </a:r>
            <a:endParaRPr lang="cs-CZ" sz="2400" dirty="0">
              <a:solidFill>
                <a:srgbClr val="FF0000"/>
              </a:solidFill>
            </a:endParaRPr>
          </a:p>
        </p:txBody>
      </p:sp>
      <p:pic>
        <p:nvPicPr>
          <p:cNvPr id="2050" name="Picture 2" descr="Soubor:Heroin asian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4517773"/>
            <a:ext cx="3017346" cy="19650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Obdélník 4"/>
          <p:cNvSpPr/>
          <p:nvPr/>
        </p:nvSpPr>
        <p:spPr>
          <a:xfrm>
            <a:off x="4096944" y="6135167"/>
            <a:ext cx="213123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cs-CZ" dirty="0" smtClean="0">
                <a:latin typeface="+mn-lt"/>
              </a:rPr>
              <a:t>Obr. </a:t>
            </a:r>
            <a:r>
              <a:rPr lang="cs-CZ" dirty="0">
                <a:latin typeface="+mn-lt"/>
              </a:rPr>
              <a:t>9</a:t>
            </a:r>
            <a:r>
              <a:rPr lang="cs-CZ" dirty="0" smtClean="0">
                <a:latin typeface="+mn-lt"/>
              </a:rPr>
              <a:t>  </a:t>
            </a:r>
            <a:r>
              <a:rPr lang="cs-CZ" dirty="0" smtClean="0">
                <a:latin typeface="+mn-lt"/>
              </a:rPr>
              <a:t>Heroin</a:t>
            </a:r>
            <a:endParaRPr lang="cs-CZ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8871600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4000" dirty="0" smtClean="0">
                <a:latin typeface="+mn-lt"/>
              </a:rPr>
              <a:t>Narkotika (opiáty)</a:t>
            </a:r>
            <a:endParaRPr lang="cs-CZ" sz="4000" dirty="0">
              <a:latin typeface="+mn-lt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28650" y="1690688"/>
            <a:ext cx="7886700" cy="4762647"/>
          </a:xfrm>
        </p:spPr>
        <p:txBody>
          <a:bodyPr>
            <a:noAutofit/>
          </a:bodyPr>
          <a:lstStyle/>
          <a:p>
            <a:pPr marL="0" indent="0">
              <a:lnSpc>
                <a:spcPct val="100000"/>
              </a:lnSpc>
              <a:buNone/>
              <a:tabLst>
                <a:tab pos="1171575" algn="l"/>
              </a:tabLst>
            </a:pPr>
            <a:r>
              <a:rPr lang="cs-CZ" sz="2400" dirty="0" smtClean="0">
                <a:solidFill>
                  <a:srgbClr val="FF0000"/>
                </a:solidFill>
              </a:rPr>
              <a:t>PSP (fencyklidin)</a:t>
            </a:r>
          </a:p>
          <a:p>
            <a:pPr marL="0" indent="0">
              <a:lnSpc>
                <a:spcPct val="100000"/>
              </a:lnSpc>
              <a:buNone/>
              <a:tabLst>
                <a:tab pos="1171575" algn="l"/>
              </a:tabLst>
            </a:pPr>
            <a:r>
              <a:rPr lang="cs-CZ" sz="2400" dirty="0" smtClean="0"/>
              <a:t>= nazývá se „andělský prach</a:t>
            </a:r>
            <a:r>
              <a:rPr lang="en-US" sz="2400" dirty="0" smtClean="0"/>
              <a:t>”</a:t>
            </a:r>
            <a:endParaRPr lang="cs-CZ" sz="2400" dirty="0" smtClean="0"/>
          </a:p>
          <a:p>
            <a:pPr marL="0" indent="0">
              <a:lnSpc>
                <a:spcPct val="100000"/>
              </a:lnSpc>
              <a:buNone/>
              <a:tabLst>
                <a:tab pos="714375" algn="l"/>
              </a:tabLst>
            </a:pPr>
            <a:r>
              <a:rPr lang="cs-CZ" sz="2400" dirty="0" smtClean="0"/>
              <a:t>= vyvolává euforii a neklid, člověk necítí bolest</a:t>
            </a:r>
          </a:p>
          <a:p>
            <a:pPr marL="0" indent="0">
              <a:lnSpc>
                <a:spcPct val="100000"/>
              </a:lnSpc>
              <a:buNone/>
              <a:tabLst>
                <a:tab pos="357188" algn="l"/>
              </a:tabLst>
            </a:pPr>
            <a:r>
              <a:rPr lang="cs-CZ" sz="2400" dirty="0" smtClean="0"/>
              <a:t>= jeho účinkem může nastat smrt, protože dojde 	k ochrnutí dýchacího centra v mozku</a:t>
            </a:r>
          </a:p>
          <a:p>
            <a:pPr marL="0" indent="0">
              <a:lnSpc>
                <a:spcPct val="100000"/>
              </a:lnSpc>
              <a:buNone/>
              <a:tabLst>
                <a:tab pos="714375" algn="l"/>
              </a:tabLst>
            </a:pPr>
            <a:endParaRPr lang="cs-CZ" sz="2400" dirty="0" smtClean="0">
              <a:solidFill>
                <a:srgbClr val="FF0000"/>
              </a:solidFill>
            </a:endParaRPr>
          </a:p>
          <a:p>
            <a:pPr marL="0" indent="0">
              <a:lnSpc>
                <a:spcPct val="100000"/>
              </a:lnSpc>
              <a:buNone/>
              <a:tabLst>
                <a:tab pos="714375" algn="l"/>
              </a:tabLst>
            </a:pPr>
            <a:endParaRPr lang="cs-CZ" sz="2400" dirty="0">
              <a:solidFill>
                <a:srgbClr val="FF0000"/>
              </a:solidFill>
            </a:endParaRPr>
          </a:p>
          <a:p>
            <a:pPr marL="0" indent="0">
              <a:lnSpc>
                <a:spcPct val="100000"/>
              </a:lnSpc>
              <a:buNone/>
              <a:tabLst>
                <a:tab pos="714375" algn="l"/>
              </a:tabLst>
            </a:pPr>
            <a:endParaRPr lang="cs-CZ" sz="2400" dirty="0"/>
          </a:p>
        </p:txBody>
      </p:sp>
    </p:spTree>
    <p:extLst>
      <p:ext uri="{BB962C8B-B14F-4D97-AF65-F5344CB8AC3E}">
        <p14:creationId xmlns:p14="http://schemas.microsoft.com/office/powerpoint/2010/main" val="42451598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4000" dirty="0" smtClean="0">
                <a:latin typeface="+mn-lt"/>
              </a:rPr>
              <a:t>Nebezpečí drog</a:t>
            </a:r>
            <a:endParaRPr lang="cs-CZ" sz="4000" dirty="0">
              <a:latin typeface="+mn-lt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28650" y="1690688"/>
            <a:ext cx="7886700" cy="4762647"/>
          </a:xfrm>
        </p:spPr>
        <p:txBody>
          <a:bodyPr>
            <a:noAutofit/>
          </a:bodyPr>
          <a:lstStyle/>
          <a:p>
            <a:pPr marL="0" indent="0">
              <a:lnSpc>
                <a:spcPct val="100000"/>
              </a:lnSpc>
              <a:buNone/>
              <a:tabLst>
                <a:tab pos="714375" algn="l"/>
              </a:tabLst>
            </a:pPr>
            <a:endParaRPr lang="cs-CZ" sz="2400" dirty="0" smtClean="0"/>
          </a:p>
          <a:p>
            <a:pPr marL="0" indent="0">
              <a:lnSpc>
                <a:spcPct val="100000"/>
              </a:lnSpc>
              <a:buNone/>
              <a:tabLst>
                <a:tab pos="714375" algn="l"/>
              </a:tabLst>
            </a:pPr>
            <a:r>
              <a:rPr lang="cs-CZ" sz="2400" dirty="0" smtClean="0"/>
              <a:t>Proč </a:t>
            </a:r>
            <a:r>
              <a:rPr lang="cs-CZ" sz="2400" dirty="0" smtClean="0"/>
              <a:t>je nebezpečné užívání drog?</a:t>
            </a:r>
          </a:p>
          <a:p>
            <a:pPr marL="0" indent="0">
              <a:lnSpc>
                <a:spcPct val="100000"/>
              </a:lnSpc>
              <a:buNone/>
              <a:tabLst>
                <a:tab pos="714375" algn="l"/>
              </a:tabLst>
            </a:pPr>
            <a:r>
              <a:rPr lang="cs-CZ" sz="2400" dirty="0" smtClean="0"/>
              <a:t>Jaké mohou být důsledky drogové závislosti?</a:t>
            </a:r>
          </a:p>
          <a:p>
            <a:pPr marL="0" indent="0">
              <a:lnSpc>
                <a:spcPct val="100000"/>
              </a:lnSpc>
              <a:buNone/>
              <a:tabLst>
                <a:tab pos="714375" algn="l"/>
              </a:tabLst>
            </a:pPr>
            <a:r>
              <a:rPr lang="cs-CZ" sz="2400" dirty="0" smtClean="0"/>
              <a:t>Jak se provádí léčba drogové závislosti? </a:t>
            </a:r>
          </a:p>
          <a:p>
            <a:pPr marL="0" indent="0">
              <a:lnSpc>
                <a:spcPct val="100000"/>
              </a:lnSpc>
              <a:buNone/>
              <a:tabLst>
                <a:tab pos="714375" algn="l"/>
              </a:tabLst>
            </a:pPr>
            <a:endParaRPr lang="cs-CZ" sz="2400" dirty="0"/>
          </a:p>
        </p:txBody>
      </p:sp>
    </p:spTree>
    <p:extLst>
      <p:ext uri="{BB962C8B-B14F-4D97-AF65-F5344CB8AC3E}">
        <p14:creationId xmlns:p14="http://schemas.microsoft.com/office/powerpoint/2010/main" val="34151121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539750" y="908050"/>
            <a:ext cx="7161213" cy="3578225"/>
          </a:xfrm>
        </p:spPr>
        <p:txBody>
          <a:bodyPr>
            <a:normAutofit/>
          </a:bodyPr>
          <a:lstStyle/>
          <a:p>
            <a:pPr algn="l" eaLnBrk="1" hangingPunct="1">
              <a:lnSpc>
                <a:spcPct val="90000"/>
              </a:lnSpc>
            </a:pPr>
            <a:r>
              <a:rPr lang="cs-CZ" sz="2000" b="1" dirty="0" smtClean="0">
                <a:solidFill>
                  <a:srgbClr val="898989"/>
                </a:solidFill>
                <a:latin typeface="Calibri" panose="020F0502020204030204" pitchFamily="34" charset="0"/>
              </a:rPr>
              <a:t>Anotace: </a:t>
            </a:r>
            <a:r>
              <a:rPr lang="cs-CZ" sz="2000" dirty="0" smtClean="0">
                <a:solidFill>
                  <a:srgbClr val="898989"/>
                </a:solidFill>
                <a:latin typeface="Calibri" panose="020F0502020204030204" pitchFamily="34" charset="0"/>
              </a:rPr>
              <a:t> </a:t>
            </a:r>
            <a:r>
              <a:rPr lang="cs-CZ" sz="2000" i="1" dirty="0" smtClean="0">
                <a:solidFill>
                  <a:srgbClr val="898989"/>
                </a:solidFill>
                <a:latin typeface="Calibri" panose="020F0502020204030204" pitchFamily="34" charset="0"/>
              </a:rPr>
              <a:t>výuková prezentace v prvním ročníku studia </a:t>
            </a:r>
          </a:p>
          <a:p>
            <a:pPr algn="l" eaLnBrk="1" hangingPunct="1">
              <a:lnSpc>
                <a:spcPct val="90000"/>
              </a:lnSpc>
            </a:pPr>
            <a:r>
              <a:rPr lang="cs-CZ" sz="2000" b="1" dirty="0" smtClean="0">
                <a:solidFill>
                  <a:srgbClr val="898989"/>
                </a:solidFill>
                <a:latin typeface="Calibri" panose="020F0502020204030204" pitchFamily="34" charset="0"/>
              </a:rPr>
              <a:t>Předmět:</a:t>
            </a:r>
            <a:r>
              <a:rPr lang="cs-CZ" sz="2000" dirty="0" smtClean="0">
                <a:solidFill>
                  <a:srgbClr val="898989"/>
                </a:solidFill>
                <a:latin typeface="Calibri" panose="020F0502020204030204" pitchFamily="34" charset="0"/>
              </a:rPr>
              <a:t> </a:t>
            </a:r>
            <a:r>
              <a:rPr lang="cs-CZ" sz="2000" i="1" dirty="0" smtClean="0">
                <a:solidFill>
                  <a:srgbClr val="898989"/>
                </a:solidFill>
                <a:latin typeface="Calibri" panose="020F0502020204030204" pitchFamily="34" charset="0"/>
              </a:rPr>
              <a:t>chemie</a:t>
            </a:r>
          </a:p>
          <a:p>
            <a:pPr algn="l" eaLnBrk="1" hangingPunct="1">
              <a:lnSpc>
                <a:spcPct val="90000"/>
              </a:lnSpc>
            </a:pPr>
            <a:r>
              <a:rPr lang="cs-CZ" sz="2000" b="1" dirty="0" smtClean="0">
                <a:solidFill>
                  <a:srgbClr val="898989"/>
                </a:solidFill>
                <a:latin typeface="Calibri" panose="020F0502020204030204" pitchFamily="34" charset="0"/>
              </a:rPr>
              <a:t>Ročník: </a:t>
            </a:r>
            <a:r>
              <a:rPr lang="cs-CZ" sz="2000" i="1" dirty="0" smtClean="0">
                <a:solidFill>
                  <a:srgbClr val="898989"/>
                </a:solidFill>
                <a:latin typeface="Calibri" panose="020F0502020204030204" pitchFamily="34" charset="0"/>
              </a:rPr>
              <a:t>I. ročník SŠ</a:t>
            </a:r>
          </a:p>
          <a:p>
            <a:pPr algn="l" eaLnBrk="1" hangingPunct="1">
              <a:lnSpc>
                <a:spcPct val="90000"/>
              </a:lnSpc>
            </a:pPr>
            <a:r>
              <a:rPr lang="cs-CZ" sz="2000" b="1" dirty="0" smtClean="0">
                <a:solidFill>
                  <a:srgbClr val="898989"/>
                </a:solidFill>
                <a:latin typeface="Calibri" panose="020F0502020204030204" pitchFamily="34" charset="0"/>
              </a:rPr>
              <a:t>Tematický celek: </a:t>
            </a:r>
            <a:r>
              <a:rPr lang="cs-CZ" sz="2000" i="1" dirty="0" smtClean="0">
                <a:solidFill>
                  <a:srgbClr val="898989"/>
                </a:solidFill>
                <a:latin typeface="Calibri" panose="020F0502020204030204" pitchFamily="34" charset="0"/>
              </a:rPr>
              <a:t>organická chemie a biochemie</a:t>
            </a:r>
          </a:p>
          <a:p>
            <a:pPr algn="l" eaLnBrk="1" hangingPunct="1">
              <a:lnSpc>
                <a:spcPct val="90000"/>
              </a:lnSpc>
            </a:pPr>
            <a:r>
              <a:rPr lang="cs-CZ" sz="2000" b="1" dirty="0" smtClean="0">
                <a:solidFill>
                  <a:srgbClr val="898989"/>
                </a:solidFill>
                <a:latin typeface="Calibri" panose="020F0502020204030204" pitchFamily="34" charset="0"/>
              </a:rPr>
              <a:t>Klíčová slova: </a:t>
            </a:r>
            <a:r>
              <a:rPr lang="cs-CZ" sz="2000" dirty="0" smtClean="0">
                <a:solidFill>
                  <a:srgbClr val="898989"/>
                </a:solidFill>
                <a:latin typeface="Calibri" panose="020F0502020204030204" pitchFamily="34" charset="0"/>
              </a:rPr>
              <a:t> </a:t>
            </a:r>
            <a:r>
              <a:rPr lang="cs-CZ" sz="2000" i="1" dirty="0" smtClean="0">
                <a:solidFill>
                  <a:srgbClr val="898989"/>
                </a:solidFill>
                <a:latin typeface="Calibri" panose="020F0502020204030204" pitchFamily="34" charset="0"/>
              </a:rPr>
              <a:t>drogy, rozdělení, zástupci, nebezpečí působení </a:t>
            </a:r>
          </a:p>
          <a:p>
            <a:pPr algn="l" eaLnBrk="1" hangingPunct="1">
              <a:lnSpc>
                <a:spcPct val="90000"/>
              </a:lnSpc>
            </a:pPr>
            <a:r>
              <a:rPr lang="cs-CZ" sz="2000" b="1" dirty="0" smtClean="0">
                <a:solidFill>
                  <a:srgbClr val="898989"/>
                </a:solidFill>
                <a:latin typeface="Calibri" panose="020F0502020204030204" pitchFamily="34" charset="0"/>
              </a:rPr>
              <a:t>Forma:</a:t>
            </a:r>
            <a:r>
              <a:rPr lang="cs-CZ" sz="2000" dirty="0" smtClean="0">
                <a:solidFill>
                  <a:srgbClr val="898989"/>
                </a:solidFill>
                <a:latin typeface="Calibri" panose="020F0502020204030204" pitchFamily="34" charset="0"/>
              </a:rPr>
              <a:t> </a:t>
            </a:r>
            <a:r>
              <a:rPr lang="cs-CZ" sz="2000" i="1" dirty="0" smtClean="0">
                <a:solidFill>
                  <a:srgbClr val="898989"/>
                </a:solidFill>
                <a:latin typeface="Calibri" panose="020F0502020204030204" pitchFamily="34" charset="0"/>
              </a:rPr>
              <a:t>vysvětlování </a:t>
            </a:r>
            <a:endParaRPr lang="cs-CZ" sz="2000" dirty="0" smtClean="0">
              <a:solidFill>
                <a:srgbClr val="898989"/>
              </a:solidFill>
              <a:latin typeface="Calibri" panose="020F0502020204030204" pitchFamily="34" charset="0"/>
            </a:endParaRPr>
          </a:p>
          <a:p>
            <a:pPr algn="l" eaLnBrk="1" hangingPunct="1">
              <a:lnSpc>
                <a:spcPct val="90000"/>
              </a:lnSpc>
            </a:pPr>
            <a:r>
              <a:rPr lang="cs-CZ" sz="2000" b="1" dirty="0" smtClean="0">
                <a:solidFill>
                  <a:srgbClr val="898989"/>
                </a:solidFill>
                <a:latin typeface="Calibri" panose="020F0502020204030204" pitchFamily="34" charset="0"/>
              </a:rPr>
              <a:t>Datum vytvoření: </a:t>
            </a:r>
            <a:r>
              <a:rPr lang="cs-CZ" sz="2000" i="1" dirty="0">
                <a:solidFill>
                  <a:srgbClr val="898989"/>
                </a:solidFill>
                <a:latin typeface="Calibri" panose="020F0502020204030204" pitchFamily="34" charset="0"/>
              </a:rPr>
              <a:t> </a:t>
            </a:r>
            <a:r>
              <a:rPr lang="cs-CZ" sz="2000" i="1" dirty="0" smtClean="0">
                <a:solidFill>
                  <a:srgbClr val="898989"/>
                </a:solidFill>
                <a:latin typeface="Calibri" panose="020F0502020204030204" pitchFamily="34" charset="0"/>
              </a:rPr>
              <a:t>17. </a:t>
            </a:r>
            <a:r>
              <a:rPr lang="cs-CZ" sz="2000" i="1" dirty="0">
                <a:solidFill>
                  <a:srgbClr val="898989"/>
                </a:solidFill>
                <a:latin typeface="Calibri" panose="020F0502020204030204" pitchFamily="34" charset="0"/>
              </a:rPr>
              <a:t>6</a:t>
            </a:r>
            <a:r>
              <a:rPr lang="cs-CZ" sz="2000" i="1" dirty="0" smtClean="0">
                <a:solidFill>
                  <a:srgbClr val="898989"/>
                </a:solidFill>
                <a:latin typeface="Calibri" panose="020F0502020204030204" pitchFamily="34" charset="0"/>
              </a:rPr>
              <a:t>. 2013</a:t>
            </a:r>
          </a:p>
          <a:p>
            <a:pPr algn="l" eaLnBrk="1" hangingPunct="1">
              <a:lnSpc>
                <a:spcPct val="90000"/>
              </a:lnSpc>
            </a:pPr>
            <a:endParaRPr lang="cs-CZ" sz="2000" dirty="0" smtClean="0">
              <a:solidFill>
                <a:srgbClr val="898989"/>
              </a:solidFill>
              <a:latin typeface="Calibri" panose="020F050202020403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sz="4000" dirty="0" smtClean="0">
                <a:latin typeface="Verdana" pitchFamily="34" charset="0"/>
              </a:rPr>
              <a:t>Seznam obrázků:</a:t>
            </a:r>
          </a:p>
        </p:txBody>
      </p:sp>
      <p:sp>
        <p:nvSpPr>
          <p:cNvPr id="20483" name="Zástupný symbol pro obsah 2"/>
          <p:cNvSpPr>
            <a:spLocks noGrp="1"/>
          </p:cNvSpPr>
          <p:nvPr>
            <p:ph idx="1"/>
          </p:nvPr>
        </p:nvSpPr>
        <p:spPr>
          <a:xfrm>
            <a:off x="628650" y="1825624"/>
            <a:ext cx="7886700" cy="4555703"/>
          </a:xfrm>
        </p:spPr>
        <p:txBody>
          <a:bodyPr>
            <a:normAutofit fontScale="85000" lnSpcReduction="20000"/>
          </a:bodyPr>
          <a:lstStyle/>
          <a:p>
            <a:pPr marL="0" indent="0" eaLnBrk="1" hangingPunct="1">
              <a:lnSpc>
                <a:spcPct val="100000"/>
              </a:lnSpc>
              <a:spcBef>
                <a:spcPct val="0"/>
              </a:spcBef>
              <a:buFont typeface="Arial" charset="0"/>
              <a:buNone/>
            </a:pPr>
            <a:r>
              <a:rPr lang="cs-CZ" sz="2400" dirty="0" smtClean="0">
                <a:latin typeface="Verdana" pitchFamily="34" charset="0"/>
              </a:rPr>
              <a:t>Obr. 1, </a:t>
            </a:r>
            <a:r>
              <a:rPr lang="cs-CZ" sz="2400" dirty="0" smtClean="0">
                <a:latin typeface="Verdana" pitchFamily="34" charset="0"/>
              </a:rPr>
              <a:t>3, </a:t>
            </a:r>
            <a:r>
              <a:rPr lang="cs-CZ" sz="2400" dirty="0" smtClean="0">
                <a:latin typeface="Verdana" pitchFamily="34" charset="0"/>
              </a:rPr>
              <a:t>5</a:t>
            </a:r>
            <a:r>
              <a:rPr lang="cs-CZ" sz="2400" dirty="0" smtClean="0">
                <a:latin typeface="Verdana" pitchFamily="34" charset="0"/>
              </a:rPr>
              <a:t>, </a:t>
            </a:r>
            <a:r>
              <a:rPr lang="cs-CZ" sz="2400" dirty="0" smtClean="0">
                <a:latin typeface="Verdana" pitchFamily="34" charset="0"/>
              </a:rPr>
              <a:t>7  foto Ivana Töpferová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cs-CZ" sz="2400" dirty="0" smtClean="0"/>
              <a:t>Obr. 2</a:t>
            </a:r>
            <a:r>
              <a:rPr lang="cs-CZ" sz="2400" dirty="0" smtClean="0">
                <a:latin typeface="Verdana" panose="020B0604030504040204" pitchFamily="34" charset="0"/>
              </a:rPr>
              <a:t> Cigarety.</a:t>
            </a:r>
            <a:r>
              <a:rPr lang="cs-CZ" sz="2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cs-CZ" sz="2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Zdroj</a:t>
            </a:r>
            <a:r>
              <a:rPr lang="cs-CZ" sz="2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: Philip Morris International. </a:t>
            </a:r>
            <a:r>
              <a:rPr lang="en-US" sz="2400" i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[o</a:t>
            </a:r>
            <a:r>
              <a:rPr lang="cs-CZ" sz="2400" i="1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nline</a:t>
            </a:r>
            <a:r>
              <a:rPr lang="en-US" sz="2400" i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]</a:t>
            </a:r>
            <a:r>
              <a:rPr lang="cs-CZ" sz="2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. </a:t>
            </a:r>
            <a:r>
              <a:rPr lang="en-US" sz="2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[</a:t>
            </a:r>
            <a:r>
              <a:rPr lang="cs-CZ" sz="2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vid. 30.5.2013</a:t>
            </a:r>
            <a:r>
              <a:rPr lang="en-US" sz="2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]</a:t>
            </a:r>
            <a:r>
              <a:rPr lang="cs-CZ" sz="2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. Dostupné z: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cs-CZ" sz="2400" dirty="0" smtClean="0"/>
              <a:t>http</a:t>
            </a:r>
            <a:r>
              <a:rPr lang="cs-CZ" sz="2400" dirty="0"/>
              <a:t>://</a:t>
            </a:r>
            <a:r>
              <a:rPr lang="cs-CZ" sz="2400" dirty="0" smtClean="0"/>
              <a:t>www.pmi.com/cs_cz/about_us/philip_morris_cr_overview/pages/brands.aspx 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cs-CZ" sz="2400" dirty="0" smtClean="0"/>
              <a:t>Obr. </a:t>
            </a:r>
            <a:r>
              <a:rPr lang="cs-CZ" sz="2400" dirty="0"/>
              <a:t>4</a:t>
            </a:r>
            <a:r>
              <a:rPr lang="cs-CZ" sz="2400" dirty="0" smtClean="0"/>
              <a:t>  </a:t>
            </a:r>
            <a:r>
              <a:rPr lang="cs-CZ" sz="2400" dirty="0" smtClean="0"/>
              <a:t>Kokain</a:t>
            </a:r>
            <a:r>
              <a:rPr lang="cs-CZ" sz="2400" dirty="0" smtClean="0">
                <a:latin typeface="Verdana" pitchFamily="34" charset="0"/>
              </a:rPr>
              <a:t>. </a:t>
            </a:r>
            <a:r>
              <a:rPr lang="cs-CZ" sz="2400" dirty="0">
                <a:latin typeface="Verdana" pitchFamily="34" charset="0"/>
              </a:rPr>
              <a:t>Zdroj: </a:t>
            </a:r>
            <a:r>
              <a:rPr lang="cs-CZ" sz="2400" dirty="0" err="1">
                <a:latin typeface="Verdana" pitchFamily="34" charset="0"/>
              </a:rPr>
              <a:t>Wikimedia</a:t>
            </a:r>
            <a:r>
              <a:rPr lang="cs-CZ" sz="2400" dirty="0">
                <a:latin typeface="Verdana" pitchFamily="34" charset="0"/>
              </a:rPr>
              <a:t> </a:t>
            </a:r>
            <a:r>
              <a:rPr lang="cs-CZ" sz="2400" dirty="0" smtClean="0">
                <a:latin typeface="Verdana" pitchFamily="34" charset="0"/>
              </a:rPr>
              <a:t>26.7.2006 </a:t>
            </a:r>
            <a:r>
              <a:rPr lang="en-US" sz="2400" i="1" dirty="0">
                <a:latin typeface="Verdana" pitchFamily="34" charset="0"/>
              </a:rPr>
              <a:t>[o</a:t>
            </a:r>
            <a:r>
              <a:rPr lang="cs-CZ" sz="2400" i="1" dirty="0" err="1">
                <a:latin typeface="Verdana" pitchFamily="34" charset="0"/>
              </a:rPr>
              <a:t>nline</a:t>
            </a:r>
            <a:r>
              <a:rPr lang="en-US" sz="2400" i="1" dirty="0">
                <a:latin typeface="Verdana" pitchFamily="34" charset="0"/>
              </a:rPr>
              <a:t>]</a:t>
            </a:r>
            <a:r>
              <a:rPr lang="cs-CZ" sz="2400" dirty="0">
                <a:latin typeface="Verdana" pitchFamily="34" charset="0"/>
              </a:rPr>
              <a:t>. </a:t>
            </a:r>
            <a:r>
              <a:rPr lang="en-US" sz="2400" dirty="0">
                <a:latin typeface="Verdana" pitchFamily="34" charset="0"/>
              </a:rPr>
              <a:t>[</a:t>
            </a:r>
            <a:r>
              <a:rPr lang="cs-CZ" sz="2400" dirty="0">
                <a:latin typeface="Verdana" pitchFamily="34" charset="0"/>
              </a:rPr>
              <a:t>vid. </a:t>
            </a:r>
            <a:r>
              <a:rPr lang="cs-CZ" sz="2400" dirty="0" smtClean="0">
                <a:latin typeface="Verdana" pitchFamily="34" charset="0"/>
              </a:rPr>
              <a:t>4.6.2013</a:t>
            </a:r>
            <a:r>
              <a:rPr lang="en-US" sz="2400" dirty="0" smtClean="0">
                <a:latin typeface="Verdana" pitchFamily="34" charset="0"/>
              </a:rPr>
              <a:t>]</a:t>
            </a:r>
            <a:r>
              <a:rPr lang="cs-CZ" sz="2400" dirty="0" smtClean="0"/>
              <a:t>. Dostupné z: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cs-CZ" sz="2400" dirty="0" smtClean="0"/>
              <a:t>http</a:t>
            </a:r>
            <a:r>
              <a:rPr lang="cs-CZ" sz="2400" dirty="0"/>
              <a:t>://</a:t>
            </a:r>
            <a:r>
              <a:rPr lang="cs-CZ" sz="2400" dirty="0" smtClean="0"/>
              <a:t>commons.wikimedia.org/wiki/File:CocaineHydrochloridePowder.jpg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cs-CZ" sz="2400" dirty="0" smtClean="0"/>
              <a:t>Obr. 6  Sedativum</a:t>
            </a:r>
            <a:r>
              <a:rPr lang="cs-CZ" sz="2400" dirty="0" smtClean="0">
                <a:latin typeface="Verdana" pitchFamily="34" charset="0"/>
              </a:rPr>
              <a:t>. </a:t>
            </a:r>
            <a:r>
              <a:rPr lang="cs-CZ" sz="2400" dirty="0">
                <a:latin typeface="Verdana" pitchFamily="34" charset="0"/>
              </a:rPr>
              <a:t>Zdroj: </a:t>
            </a:r>
            <a:r>
              <a:rPr lang="cs-CZ" sz="2400" dirty="0" err="1">
                <a:latin typeface="Verdana" pitchFamily="34" charset="0"/>
              </a:rPr>
              <a:t>Wikimedia</a:t>
            </a:r>
            <a:r>
              <a:rPr lang="cs-CZ" sz="2400" dirty="0">
                <a:latin typeface="Verdana" pitchFamily="34" charset="0"/>
              </a:rPr>
              <a:t> </a:t>
            </a:r>
            <a:r>
              <a:rPr lang="cs-CZ" sz="2400" dirty="0" smtClean="0">
                <a:latin typeface="Verdana" pitchFamily="34" charset="0"/>
              </a:rPr>
              <a:t>21.6.2011 </a:t>
            </a:r>
            <a:r>
              <a:rPr lang="en-US" sz="2400" i="1" dirty="0">
                <a:latin typeface="Verdana" pitchFamily="34" charset="0"/>
              </a:rPr>
              <a:t>[o</a:t>
            </a:r>
            <a:r>
              <a:rPr lang="cs-CZ" sz="2400" i="1" dirty="0" err="1">
                <a:latin typeface="Verdana" pitchFamily="34" charset="0"/>
              </a:rPr>
              <a:t>nline</a:t>
            </a:r>
            <a:r>
              <a:rPr lang="en-US" sz="2400" i="1" dirty="0">
                <a:latin typeface="Verdana" pitchFamily="34" charset="0"/>
              </a:rPr>
              <a:t>]</a:t>
            </a:r>
            <a:r>
              <a:rPr lang="cs-CZ" sz="2400" dirty="0">
                <a:latin typeface="Verdana" pitchFamily="34" charset="0"/>
              </a:rPr>
              <a:t>. </a:t>
            </a:r>
            <a:r>
              <a:rPr lang="en-US" sz="2400" dirty="0">
                <a:latin typeface="Verdana" pitchFamily="34" charset="0"/>
              </a:rPr>
              <a:t>[</a:t>
            </a:r>
            <a:r>
              <a:rPr lang="cs-CZ" sz="2400" dirty="0">
                <a:latin typeface="Verdana" pitchFamily="34" charset="0"/>
              </a:rPr>
              <a:t>vid. </a:t>
            </a:r>
            <a:r>
              <a:rPr lang="cs-CZ" sz="2400" dirty="0" smtClean="0">
                <a:latin typeface="Verdana" pitchFamily="34" charset="0"/>
              </a:rPr>
              <a:t>4.6.2013</a:t>
            </a:r>
            <a:r>
              <a:rPr lang="en-US" sz="2400" dirty="0" smtClean="0">
                <a:latin typeface="Verdana" pitchFamily="34" charset="0"/>
              </a:rPr>
              <a:t>]</a:t>
            </a:r>
            <a:r>
              <a:rPr lang="cs-CZ" sz="2400" dirty="0" smtClean="0"/>
              <a:t>. </a:t>
            </a:r>
            <a:r>
              <a:rPr lang="cs-CZ" sz="2400" dirty="0"/>
              <a:t>Dostupné z: http://</a:t>
            </a:r>
            <a:r>
              <a:rPr lang="cs-CZ" sz="2400" dirty="0" smtClean="0"/>
              <a:t>commons.wikimedia.org/wiki/File:Phenprobamate.svg?uselang=cs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cs-CZ" sz="2400" dirty="0" smtClean="0"/>
              <a:t>Obr. 8  Konopí. </a:t>
            </a:r>
            <a:r>
              <a:rPr lang="cs-CZ" sz="2400" dirty="0">
                <a:latin typeface="Verdana" pitchFamily="34" charset="0"/>
              </a:rPr>
              <a:t>Zdroj: </a:t>
            </a:r>
            <a:r>
              <a:rPr lang="cs-CZ" sz="2400" dirty="0" err="1">
                <a:latin typeface="Verdana" pitchFamily="34" charset="0"/>
              </a:rPr>
              <a:t>Wikimedia</a:t>
            </a:r>
            <a:r>
              <a:rPr lang="cs-CZ" sz="2400" dirty="0">
                <a:latin typeface="Verdana" pitchFamily="34" charset="0"/>
              </a:rPr>
              <a:t> </a:t>
            </a:r>
            <a:r>
              <a:rPr lang="cs-CZ" sz="2400" dirty="0" smtClean="0">
                <a:latin typeface="Verdana" pitchFamily="34" charset="0"/>
              </a:rPr>
              <a:t>24.2.2011 </a:t>
            </a:r>
            <a:r>
              <a:rPr lang="en-US" sz="2400" i="1" dirty="0">
                <a:latin typeface="Verdana" pitchFamily="34" charset="0"/>
              </a:rPr>
              <a:t>[o</a:t>
            </a:r>
            <a:r>
              <a:rPr lang="cs-CZ" sz="2400" i="1" dirty="0" err="1">
                <a:latin typeface="Verdana" pitchFamily="34" charset="0"/>
              </a:rPr>
              <a:t>nline</a:t>
            </a:r>
            <a:r>
              <a:rPr lang="en-US" sz="2400" i="1" dirty="0">
                <a:latin typeface="Verdana" pitchFamily="34" charset="0"/>
              </a:rPr>
              <a:t>]</a:t>
            </a:r>
            <a:r>
              <a:rPr lang="cs-CZ" sz="2400" dirty="0">
                <a:latin typeface="Verdana" pitchFamily="34" charset="0"/>
              </a:rPr>
              <a:t>. </a:t>
            </a:r>
            <a:r>
              <a:rPr lang="en-US" sz="2400" dirty="0">
                <a:latin typeface="Verdana" pitchFamily="34" charset="0"/>
              </a:rPr>
              <a:t>[</a:t>
            </a:r>
            <a:r>
              <a:rPr lang="cs-CZ" sz="2400" dirty="0">
                <a:latin typeface="Verdana" pitchFamily="34" charset="0"/>
              </a:rPr>
              <a:t>vid. 4.6.2013</a:t>
            </a:r>
            <a:r>
              <a:rPr lang="en-US" sz="2400" dirty="0" smtClean="0">
                <a:latin typeface="Verdana" pitchFamily="34" charset="0"/>
              </a:rPr>
              <a:t>]</a:t>
            </a:r>
            <a:r>
              <a:rPr lang="cs-CZ" sz="2400" dirty="0" smtClean="0">
                <a:latin typeface="Verdana" pitchFamily="34" charset="0"/>
              </a:rPr>
              <a:t>. </a:t>
            </a:r>
            <a:r>
              <a:rPr lang="cs-CZ" sz="2400" dirty="0"/>
              <a:t>Dostupné z:</a:t>
            </a:r>
            <a:r>
              <a:rPr lang="cs-CZ" sz="2400" dirty="0" smtClean="0"/>
              <a:t> 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cs-CZ" sz="2400" dirty="0" smtClean="0"/>
              <a:t>http</a:t>
            </a:r>
            <a:r>
              <a:rPr lang="cs-CZ" sz="2400" dirty="0"/>
              <a:t>://</a:t>
            </a:r>
            <a:r>
              <a:rPr lang="cs-CZ" sz="2400" dirty="0" smtClean="0"/>
              <a:t>commons.wikimedia.org/wiki/File:Marihuana_florecida.JPG?uselang=cs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sz="4000" dirty="0" smtClean="0">
                <a:latin typeface="Verdana" pitchFamily="34" charset="0"/>
              </a:rPr>
              <a:t>Seznam obrázků:</a:t>
            </a:r>
          </a:p>
        </p:txBody>
      </p:sp>
      <p:sp>
        <p:nvSpPr>
          <p:cNvPr id="20483" name="Zástupný symbol pro obsah 2"/>
          <p:cNvSpPr>
            <a:spLocks noGrp="1"/>
          </p:cNvSpPr>
          <p:nvPr>
            <p:ph idx="1"/>
          </p:nvPr>
        </p:nvSpPr>
        <p:spPr>
          <a:xfrm>
            <a:off x="628650" y="1825624"/>
            <a:ext cx="7886700" cy="4555703"/>
          </a:xfrm>
        </p:spPr>
        <p:txBody>
          <a:bodyPr>
            <a:normAutofit/>
          </a:bodyPr>
          <a:lstStyle/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cs-CZ" sz="2000" dirty="0" smtClean="0"/>
              <a:t>Obr. 9 Heroin. </a:t>
            </a:r>
            <a:r>
              <a:rPr lang="cs-CZ" sz="2000" dirty="0">
                <a:latin typeface="Verdana" pitchFamily="34" charset="0"/>
              </a:rPr>
              <a:t>Zdroj: </a:t>
            </a:r>
            <a:r>
              <a:rPr lang="cs-CZ" sz="2000" dirty="0" err="1">
                <a:latin typeface="Verdana" pitchFamily="34" charset="0"/>
              </a:rPr>
              <a:t>Wikimedia</a:t>
            </a:r>
            <a:r>
              <a:rPr lang="cs-CZ" sz="2000" dirty="0">
                <a:latin typeface="Verdana" pitchFamily="34" charset="0"/>
              </a:rPr>
              <a:t> </a:t>
            </a:r>
            <a:r>
              <a:rPr lang="cs-CZ" sz="2000" dirty="0" smtClean="0">
                <a:latin typeface="Verdana" pitchFamily="34" charset="0"/>
              </a:rPr>
              <a:t>25.7.2007 </a:t>
            </a:r>
            <a:r>
              <a:rPr lang="en-US" sz="2000" i="1" dirty="0">
                <a:latin typeface="Verdana" pitchFamily="34" charset="0"/>
              </a:rPr>
              <a:t>[o</a:t>
            </a:r>
            <a:r>
              <a:rPr lang="cs-CZ" sz="2000" i="1" dirty="0" err="1">
                <a:latin typeface="Verdana" pitchFamily="34" charset="0"/>
              </a:rPr>
              <a:t>nline</a:t>
            </a:r>
            <a:r>
              <a:rPr lang="en-US" sz="2000" i="1" dirty="0">
                <a:latin typeface="Verdana" pitchFamily="34" charset="0"/>
              </a:rPr>
              <a:t>]</a:t>
            </a:r>
            <a:r>
              <a:rPr lang="cs-CZ" sz="2000" dirty="0">
                <a:latin typeface="Verdana" pitchFamily="34" charset="0"/>
              </a:rPr>
              <a:t>. </a:t>
            </a:r>
            <a:r>
              <a:rPr lang="en-US" sz="2000" dirty="0">
                <a:latin typeface="Verdana" pitchFamily="34" charset="0"/>
              </a:rPr>
              <a:t>[</a:t>
            </a:r>
            <a:r>
              <a:rPr lang="cs-CZ" sz="2000" dirty="0">
                <a:latin typeface="Verdana" pitchFamily="34" charset="0"/>
              </a:rPr>
              <a:t>vid. 4.6.2013</a:t>
            </a:r>
            <a:r>
              <a:rPr lang="en-US" sz="2000" dirty="0">
                <a:latin typeface="Verdana" pitchFamily="34" charset="0"/>
              </a:rPr>
              <a:t>]</a:t>
            </a:r>
            <a:r>
              <a:rPr lang="cs-CZ" sz="2000" dirty="0">
                <a:latin typeface="Verdana" pitchFamily="34" charset="0"/>
              </a:rPr>
              <a:t>. </a:t>
            </a:r>
            <a:r>
              <a:rPr lang="cs-CZ" sz="2000" dirty="0"/>
              <a:t>Dostupné z: 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cs-CZ" sz="2000" dirty="0" smtClean="0"/>
              <a:t>http</a:t>
            </a:r>
            <a:r>
              <a:rPr lang="cs-CZ" sz="2000" dirty="0"/>
              <a:t>://cs.wikipedia.org/wiki/Soubor:Heroin_asian.jpg</a:t>
            </a:r>
            <a:endParaRPr lang="cs-CZ" sz="2000" dirty="0" smtClean="0"/>
          </a:p>
        </p:txBody>
      </p:sp>
    </p:spTree>
    <p:extLst>
      <p:ext uri="{BB962C8B-B14F-4D97-AF65-F5344CB8AC3E}">
        <p14:creationId xmlns:p14="http://schemas.microsoft.com/office/powerpoint/2010/main" val="32757932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sz="4000" smtClean="0">
                <a:latin typeface="Verdana" pitchFamily="34" charset="0"/>
              </a:rPr>
              <a:t>Použité zdroje:</a:t>
            </a:r>
          </a:p>
        </p:txBody>
      </p:sp>
      <p:sp>
        <p:nvSpPr>
          <p:cNvPr id="17411" name="Zástupný symbol pro obsah 5"/>
          <p:cNvSpPr>
            <a:spLocks noGrp="1"/>
          </p:cNvSpPr>
          <p:nvPr>
            <p:ph idx="1"/>
          </p:nvPr>
        </p:nvSpPr>
        <p:spPr>
          <a:xfrm>
            <a:off x="628650" y="1825624"/>
            <a:ext cx="7886700" cy="4627711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cs-CZ" sz="2000" dirty="0" smtClean="0">
                <a:latin typeface="Verdana" pitchFamily="34" charset="0"/>
              </a:rPr>
              <a:t>ŠIBOR</a:t>
            </a:r>
            <a:r>
              <a:rPr lang="cs-CZ" sz="2000" dirty="0">
                <a:latin typeface="Verdana" pitchFamily="34" charset="0"/>
              </a:rPr>
              <a:t>, J</a:t>
            </a:r>
            <a:r>
              <a:rPr lang="cs-CZ" sz="2000" dirty="0" smtClean="0">
                <a:latin typeface="Verdana" pitchFamily="34" charset="0"/>
              </a:rPr>
              <a:t>., PLUCKOVÁ, I., </a:t>
            </a:r>
            <a:r>
              <a:rPr lang="cs-CZ" sz="2000" dirty="0">
                <a:latin typeface="Verdana" pitchFamily="34" charset="0"/>
              </a:rPr>
              <a:t>MACH, </a:t>
            </a:r>
            <a:r>
              <a:rPr lang="cs-CZ" sz="2000" dirty="0" smtClean="0">
                <a:latin typeface="Verdana" pitchFamily="34" charset="0"/>
              </a:rPr>
              <a:t>J. </a:t>
            </a:r>
            <a:r>
              <a:rPr lang="cs-CZ" sz="2000" i="1" dirty="0" smtClean="0">
                <a:latin typeface="Verdana" pitchFamily="34" charset="0"/>
              </a:rPr>
              <a:t>Chemie pro 9. ročník. Úvod do obecné a organické chemie, biochemie a dalších chemických oborů</a:t>
            </a:r>
            <a:r>
              <a:rPr lang="cs-CZ" sz="2000" dirty="0" smtClean="0">
                <a:latin typeface="Verdana" pitchFamily="34" charset="0"/>
              </a:rPr>
              <a:t>. Brno: NOVÁ ŠKOLA, s.r.o., 2011. ISBN 978-80-7289-282-2.</a:t>
            </a:r>
          </a:p>
          <a:p>
            <a:pPr eaLnBrk="1" hangingPunct="1">
              <a:defRPr/>
            </a:pPr>
            <a:r>
              <a:rPr lang="cs-CZ" sz="2000" dirty="0" smtClean="0">
                <a:latin typeface="Verdana" pitchFamily="34" charset="0"/>
              </a:rPr>
              <a:t>BANÝR, J., BENEŠ, P. A KOLEKTIV. </a:t>
            </a:r>
            <a:r>
              <a:rPr lang="cs-CZ" sz="2000" i="1" dirty="0" smtClean="0">
                <a:latin typeface="Verdana" pitchFamily="34" charset="0"/>
              </a:rPr>
              <a:t>Chemie pro střední školy. </a:t>
            </a:r>
            <a:r>
              <a:rPr lang="cs-CZ" sz="2000" dirty="0" smtClean="0">
                <a:latin typeface="Verdana" pitchFamily="34" charset="0"/>
              </a:rPr>
              <a:t>Praha: SPN, a.s., 1995. ISBN 80-85937-11-5.</a:t>
            </a:r>
          </a:p>
          <a:p>
            <a:pPr eaLnBrk="1" hangingPunct="1">
              <a:defRPr/>
            </a:pPr>
            <a:r>
              <a:rPr lang="cs-CZ" sz="2000" cap="all" dirty="0" err="1">
                <a:latin typeface="Verdana" pitchFamily="34" charset="0"/>
              </a:rPr>
              <a:t>Čtrnáctová</a:t>
            </a:r>
            <a:r>
              <a:rPr lang="cs-CZ" sz="2000" dirty="0">
                <a:latin typeface="Verdana" pitchFamily="34" charset="0"/>
              </a:rPr>
              <a:t>, H., KOLÁŘ, K., SVOBODOVÁ, M., ZEMÁNEK, F. </a:t>
            </a:r>
            <a:r>
              <a:rPr lang="cs-CZ" sz="2000" i="1" dirty="0">
                <a:latin typeface="Verdana" pitchFamily="34" charset="0"/>
              </a:rPr>
              <a:t>Přehled chemie pro základní školy. </a:t>
            </a:r>
            <a:r>
              <a:rPr lang="cs-CZ" sz="2000" dirty="0">
                <a:latin typeface="Verdana" pitchFamily="34" charset="0"/>
              </a:rPr>
              <a:t>Praha: SPN a.s. , 2006. ISBN 80-7235-260-1</a:t>
            </a:r>
            <a:r>
              <a:rPr lang="cs-CZ" sz="2000" dirty="0" smtClean="0">
                <a:latin typeface="Verdana" pitchFamily="34" charset="0"/>
              </a:rPr>
              <a:t>.</a:t>
            </a:r>
          </a:p>
          <a:p>
            <a:pPr>
              <a:defRPr/>
            </a:pPr>
            <a:r>
              <a:rPr lang="cs-CZ" sz="2000" dirty="0">
                <a:latin typeface="Verdana" pitchFamily="34" charset="0"/>
              </a:rPr>
              <a:t>ŠKODA, J., DOULÍK, P. </a:t>
            </a:r>
            <a:r>
              <a:rPr lang="cs-CZ" sz="2000" i="1" dirty="0">
                <a:latin typeface="Verdana" pitchFamily="34" charset="0"/>
              </a:rPr>
              <a:t>Chemie 8 učebnice pro základní školy a víceletá gymnázia. Plzeň: Fraus, 1.vydání, 2006. ISBN 80-7238-442-2</a:t>
            </a:r>
            <a:r>
              <a:rPr lang="cs-CZ" sz="2000" i="1" dirty="0" smtClean="0">
                <a:latin typeface="Verdana" pitchFamily="34" charset="0"/>
              </a:rPr>
              <a:t>.</a:t>
            </a:r>
          </a:p>
          <a:p>
            <a:pPr>
              <a:defRPr/>
            </a:pPr>
            <a:r>
              <a:rPr lang="cs-CZ" sz="2000" dirty="0"/>
              <a:t>ŠKODA, J., DOULÍK, P. </a:t>
            </a:r>
            <a:r>
              <a:rPr lang="cs-CZ" sz="2000" i="1" dirty="0"/>
              <a:t>Chemie 9 učebnice pro základní školy a víceletá gymnázia. </a:t>
            </a:r>
            <a:r>
              <a:rPr lang="cs-CZ" sz="2000" dirty="0"/>
              <a:t>Plzeň:</a:t>
            </a:r>
            <a:r>
              <a:rPr lang="cs-CZ" sz="2000" i="1" dirty="0"/>
              <a:t> </a:t>
            </a:r>
            <a:r>
              <a:rPr lang="cs-CZ" sz="2000" dirty="0"/>
              <a:t>Fraus, 1. vydání</a:t>
            </a:r>
            <a:r>
              <a:rPr lang="cs-CZ" sz="2000" i="1" dirty="0"/>
              <a:t>, </a:t>
            </a:r>
            <a:r>
              <a:rPr lang="cs-CZ" sz="2000" dirty="0"/>
              <a:t>2007</a:t>
            </a:r>
            <a:r>
              <a:rPr lang="cs-CZ" sz="2000" i="1" dirty="0"/>
              <a:t>. </a:t>
            </a:r>
            <a:r>
              <a:rPr lang="cs-CZ" sz="2000" dirty="0"/>
              <a:t>ISBN 978-80-7238-3. </a:t>
            </a:r>
          </a:p>
          <a:p>
            <a:pPr>
              <a:defRPr/>
            </a:pPr>
            <a:endParaRPr lang="cs-CZ" sz="2000" i="1" dirty="0">
              <a:latin typeface="Verdana" pitchFamily="34" charset="0"/>
            </a:endParaRPr>
          </a:p>
          <a:p>
            <a:pPr marL="0" indent="0" eaLnBrk="1" hangingPunct="1">
              <a:buNone/>
              <a:defRPr/>
            </a:pPr>
            <a:endParaRPr lang="cs-CZ" sz="2000" dirty="0" smtClean="0">
              <a:latin typeface="Verdana" pitchFamily="34" charset="0"/>
            </a:endParaRPr>
          </a:p>
          <a:p>
            <a:pPr marL="0" indent="0" eaLnBrk="1" hangingPunct="1">
              <a:buNone/>
              <a:defRPr/>
            </a:pPr>
            <a:endParaRPr lang="cs-CZ" sz="2000" dirty="0" smtClean="0">
              <a:latin typeface="Verdan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Nadpis 1"/>
          <p:cNvSpPr>
            <a:spLocks noGrp="1"/>
          </p:cNvSpPr>
          <p:nvPr>
            <p:ph type="ctrTitle"/>
          </p:nvPr>
        </p:nvSpPr>
        <p:spPr>
          <a:xfrm>
            <a:off x="589949" y="1124744"/>
            <a:ext cx="7772400" cy="1080120"/>
          </a:xfrm>
        </p:spPr>
        <p:txBody>
          <a:bodyPr>
            <a:normAutofit/>
          </a:bodyPr>
          <a:lstStyle/>
          <a:p>
            <a:r>
              <a:rPr lang="cs-CZ" dirty="0" smtClean="0">
                <a:solidFill>
                  <a:srgbClr val="C00000"/>
                </a:solidFill>
                <a:latin typeface="Verdana" pitchFamily="34" charset="0"/>
              </a:rPr>
              <a:t> Drogy</a:t>
            </a:r>
          </a:p>
        </p:txBody>
      </p:sp>
      <p:sp>
        <p:nvSpPr>
          <p:cNvPr id="3075" name="Podnadpis 2"/>
          <p:cNvSpPr>
            <a:spLocks noGrp="1"/>
          </p:cNvSpPr>
          <p:nvPr>
            <p:ph type="subTitle" idx="1"/>
          </p:nvPr>
        </p:nvSpPr>
        <p:spPr>
          <a:xfrm>
            <a:off x="479705" y="2708920"/>
            <a:ext cx="7992888" cy="3600400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cs-CZ" sz="3500" dirty="0" smtClean="0">
                <a:solidFill>
                  <a:schemeClr val="tx1"/>
                </a:solidFill>
                <a:latin typeface="Verdana" pitchFamily="34" charset="0"/>
              </a:rPr>
              <a:t>psychotropní látky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cs-CZ" sz="3500" dirty="0" smtClean="0">
                <a:latin typeface="Verdana" pitchFamily="34" charset="0"/>
              </a:rPr>
              <a:t>ovlivňují duševní stav 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cs-CZ" sz="3500" dirty="0" smtClean="0">
                <a:solidFill>
                  <a:schemeClr val="tx1"/>
                </a:solidFill>
                <a:latin typeface="Verdana" pitchFamily="34" charset="0"/>
              </a:rPr>
              <a:t>poškozují vnitřní orgány člověka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cs-CZ" sz="3500" dirty="0" smtClean="0">
                <a:latin typeface="Verdana" pitchFamily="34" charset="0"/>
              </a:rPr>
              <a:t>návykové látky</a:t>
            </a:r>
            <a:endParaRPr lang="cs-CZ" sz="3500" dirty="0" smtClean="0">
              <a:solidFill>
                <a:schemeClr val="tx1"/>
              </a:solidFill>
              <a:latin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697689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40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Drogy – rozdělení</a:t>
            </a:r>
            <a:endParaRPr lang="cs-CZ" sz="40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>
          <a:xfrm>
            <a:off x="557212" y="1706713"/>
            <a:ext cx="7886700" cy="4906663"/>
          </a:xfrm>
        </p:spPr>
        <p:txBody>
          <a:bodyPr>
            <a:normAutofit/>
          </a:bodyPr>
          <a:lstStyle/>
          <a:p>
            <a:pPr marL="0" lvl="0" indent="0" fontAlgn="ctr">
              <a:lnSpc>
                <a:spcPct val="110000"/>
              </a:lnSpc>
              <a:buNone/>
            </a:pPr>
            <a:r>
              <a:rPr lang="cs-CZ" sz="2400" dirty="0" smtClean="0">
                <a:solidFill>
                  <a:srgbClr val="000000"/>
                </a:solidFill>
              </a:rPr>
              <a:t>liší se vzhledem</a:t>
            </a:r>
            <a:r>
              <a:rPr lang="cs-CZ" sz="2400" dirty="0">
                <a:solidFill>
                  <a:srgbClr val="000000"/>
                </a:solidFill>
              </a:rPr>
              <a:t>, účinky, průběhem </a:t>
            </a:r>
            <a:r>
              <a:rPr lang="cs-CZ" sz="2400" dirty="0" smtClean="0">
                <a:solidFill>
                  <a:srgbClr val="000000"/>
                </a:solidFill>
              </a:rPr>
              <a:t>závislosti, mírou rizika </a:t>
            </a:r>
            <a:r>
              <a:rPr lang="cs-CZ" sz="2400" dirty="0">
                <a:solidFill>
                  <a:srgbClr val="000000"/>
                </a:solidFill>
              </a:rPr>
              <a:t>pro uživatele</a:t>
            </a:r>
          </a:p>
          <a:p>
            <a:pPr marL="457200" indent="-457200" fontAlgn="ctr">
              <a:lnSpc>
                <a:spcPct val="110000"/>
              </a:lnSpc>
              <a:buFont typeface="+mj-lt"/>
              <a:buAutoNum type="alphaLcParenR"/>
              <a:tabLst>
                <a:tab pos="442913" algn="l"/>
              </a:tabLst>
            </a:pPr>
            <a:r>
              <a:rPr lang="cs-CZ" sz="2400" dirty="0" smtClean="0">
                <a:solidFill>
                  <a:srgbClr val="FF0000"/>
                </a:solidFill>
              </a:rPr>
              <a:t>Alkohol a tabák – společensky tolerované drogy</a:t>
            </a:r>
          </a:p>
          <a:p>
            <a:pPr marL="457200" indent="-457200" fontAlgn="ctr">
              <a:lnSpc>
                <a:spcPct val="110000"/>
              </a:lnSpc>
              <a:buFont typeface="+mj-lt"/>
              <a:buAutoNum type="alphaLcParenR"/>
              <a:tabLst>
                <a:tab pos="442913" algn="l"/>
              </a:tabLst>
            </a:pPr>
            <a:r>
              <a:rPr lang="cs-CZ" sz="2400" dirty="0" smtClean="0">
                <a:solidFill>
                  <a:srgbClr val="FF0000"/>
                </a:solidFill>
              </a:rPr>
              <a:t>Těkavé látky (</a:t>
            </a:r>
            <a:r>
              <a:rPr lang="cs-CZ" sz="2400" dirty="0" err="1" smtClean="0">
                <a:solidFill>
                  <a:srgbClr val="FF0000"/>
                </a:solidFill>
              </a:rPr>
              <a:t>inhalanty</a:t>
            </a:r>
            <a:r>
              <a:rPr lang="cs-CZ" sz="2400" dirty="0" smtClean="0">
                <a:solidFill>
                  <a:srgbClr val="FF0000"/>
                </a:solidFill>
              </a:rPr>
              <a:t>)</a:t>
            </a:r>
          </a:p>
          <a:p>
            <a:pPr marL="457200" indent="-457200" fontAlgn="ctr">
              <a:lnSpc>
                <a:spcPct val="110000"/>
              </a:lnSpc>
              <a:buFont typeface="+mj-lt"/>
              <a:buAutoNum type="alphaLcParenR"/>
              <a:tabLst>
                <a:tab pos="442913" algn="l"/>
              </a:tabLst>
            </a:pPr>
            <a:r>
              <a:rPr lang="cs-CZ" sz="2400" dirty="0" smtClean="0">
                <a:solidFill>
                  <a:srgbClr val="FF0000"/>
                </a:solidFill>
              </a:rPr>
              <a:t>Stimulační drogy </a:t>
            </a:r>
            <a:endParaRPr lang="cs-CZ" sz="2400" dirty="0" smtClean="0"/>
          </a:p>
          <a:p>
            <a:pPr marL="457200" indent="-457200">
              <a:lnSpc>
                <a:spcPct val="110000"/>
              </a:lnSpc>
              <a:buFont typeface="+mj-lt"/>
              <a:buAutoNum type="alphaLcParenR"/>
            </a:pPr>
            <a:r>
              <a:rPr lang="cs-CZ" sz="2400" dirty="0" smtClean="0">
                <a:solidFill>
                  <a:srgbClr val="FF0000"/>
                </a:solidFill>
              </a:rPr>
              <a:t>Tlumivé </a:t>
            </a:r>
            <a:r>
              <a:rPr lang="cs-CZ" sz="2400" dirty="0" smtClean="0">
                <a:solidFill>
                  <a:srgbClr val="FF0000"/>
                </a:solidFill>
              </a:rPr>
              <a:t>léky</a:t>
            </a:r>
            <a:endParaRPr lang="cs-CZ" sz="2400" dirty="0" smtClean="0">
              <a:solidFill>
                <a:srgbClr val="FF0000"/>
              </a:solidFill>
            </a:endParaRPr>
          </a:p>
          <a:p>
            <a:pPr marL="457200" indent="-457200">
              <a:lnSpc>
                <a:spcPct val="110000"/>
              </a:lnSpc>
              <a:buFont typeface="+mj-lt"/>
              <a:buAutoNum type="alphaLcParenR"/>
            </a:pPr>
            <a:r>
              <a:rPr lang="cs-CZ" sz="2400" dirty="0" smtClean="0">
                <a:solidFill>
                  <a:srgbClr val="FF0000"/>
                </a:solidFill>
              </a:rPr>
              <a:t>Konopné drogy</a:t>
            </a:r>
          </a:p>
          <a:p>
            <a:pPr marL="457200" indent="-457200">
              <a:lnSpc>
                <a:spcPct val="110000"/>
              </a:lnSpc>
              <a:buFont typeface="+mj-lt"/>
              <a:buAutoNum type="alphaLcParenR"/>
            </a:pPr>
            <a:r>
              <a:rPr lang="cs-CZ" sz="2400" dirty="0" smtClean="0">
                <a:solidFill>
                  <a:srgbClr val="FF0000"/>
                </a:solidFill>
              </a:rPr>
              <a:t>Halucinogeny</a:t>
            </a:r>
          </a:p>
          <a:p>
            <a:pPr marL="457200" indent="-457200">
              <a:lnSpc>
                <a:spcPct val="110000"/>
              </a:lnSpc>
              <a:buFont typeface="+mj-lt"/>
              <a:buAutoNum type="alphaLcParenR"/>
            </a:pPr>
            <a:r>
              <a:rPr lang="cs-CZ" sz="2400" dirty="0" smtClean="0">
                <a:solidFill>
                  <a:srgbClr val="FF0000"/>
                </a:solidFill>
              </a:rPr>
              <a:t>Narkotika (opiáty)</a:t>
            </a:r>
          </a:p>
          <a:p>
            <a:pPr marL="0" indent="0">
              <a:lnSpc>
                <a:spcPct val="150000"/>
              </a:lnSpc>
              <a:spcBef>
                <a:spcPts val="0"/>
              </a:spcBef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5528555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28650" y="365127"/>
            <a:ext cx="7886700" cy="1047650"/>
          </a:xfrm>
        </p:spPr>
        <p:txBody>
          <a:bodyPr>
            <a:noAutofit/>
          </a:bodyPr>
          <a:lstStyle/>
          <a:p>
            <a:r>
              <a:rPr lang="cs-CZ" sz="4000" dirty="0">
                <a:latin typeface="+mn-lt"/>
              </a:rPr>
              <a:t>Alkohol </a:t>
            </a:r>
            <a:r>
              <a:rPr lang="cs-CZ" sz="4000" dirty="0" smtClean="0">
                <a:latin typeface="+mn-lt"/>
              </a:rPr>
              <a:t> </a:t>
            </a:r>
            <a:endParaRPr lang="cs-CZ" sz="4000" dirty="0">
              <a:latin typeface="+mn-lt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28650" y="1412776"/>
            <a:ext cx="7886700" cy="5102642"/>
          </a:xfrm>
        </p:spPr>
        <p:txBody>
          <a:bodyPr>
            <a:normAutofit lnSpcReduction="10000"/>
          </a:bodyPr>
          <a:lstStyle/>
          <a:p>
            <a:pPr marL="0" indent="0">
              <a:lnSpc>
                <a:spcPct val="110000"/>
              </a:lnSpc>
              <a:buNone/>
              <a:tabLst>
                <a:tab pos="1614488" algn="l"/>
              </a:tabLst>
            </a:pPr>
            <a:r>
              <a:rPr lang="cs-CZ" sz="2400" dirty="0" err="1" smtClean="0">
                <a:solidFill>
                  <a:srgbClr val="FF0000"/>
                </a:solidFill>
              </a:rPr>
              <a:t>Ethanol</a:t>
            </a:r>
            <a:r>
              <a:rPr lang="cs-CZ" sz="2400" dirty="0">
                <a:solidFill>
                  <a:srgbClr val="FF0000"/>
                </a:solidFill>
              </a:rPr>
              <a:t> v</a:t>
            </a:r>
            <a:r>
              <a:rPr lang="cs-CZ" sz="2400" dirty="0" smtClean="0">
                <a:solidFill>
                  <a:srgbClr val="FF0000"/>
                </a:solidFill>
              </a:rPr>
              <a:t> alkoholických nápojích</a:t>
            </a:r>
          </a:p>
          <a:p>
            <a:pPr marL="0" indent="0">
              <a:lnSpc>
                <a:spcPct val="110000"/>
              </a:lnSpc>
              <a:buNone/>
              <a:tabLst>
                <a:tab pos="357188" algn="l"/>
              </a:tabLst>
            </a:pPr>
            <a:r>
              <a:rPr lang="cs-CZ" sz="2400" dirty="0" smtClean="0"/>
              <a:t>= v malých dávkách způsobuje krátkodobou 	euforii a pocit uvolnění</a:t>
            </a:r>
          </a:p>
          <a:p>
            <a:pPr marL="0" indent="0">
              <a:lnSpc>
                <a:spcPct val="110000"/>
              </a:lnSpc>
              <a:buNone/>
              <a:tabLst>
                <a:tab pos="357188" algn="l"/>
              </a:tabLst>
            </a:pPr>
            <a:r>
              <a:rPr lang="cs-CZ" sz="2400" dirty="0" smtClean="0"/>
              <a:t>= ve větších dávkách způsobuje ztrátu 	koordinace pohybu, útlum rozumových 	schopností, sníženou vnímavost, deprese, …</a:t>
            </a:r>
          </a:p>
          <a:p>
            <a:pPr marL="0" indent="0">
              <a:lnSpc>
                <a:spcPct val="110000"/>
              </a:lnSpc>
              <a:buNone/>
              <a:tabLst>
                <a:tab pos="357188" algn="l"/>
              </a:tabLst>
            </a:pPr>
            <a:r>
              <a:rPr lang="cs-CZ" sz="2400" dirty="0" smtClean="0"/>
              <a:t>= při dlouhodobém a opakovaném užívání vzniká 	</a:t>
            </a:r>
            <a:r>
              <a:rPr lang="cs-CZ" sz="2400" dirty="0" smtClean="0">
                <a:solidFill>
                  <a:srgbClr val="00B050"/>
                </a:solidFill>
              </a:rPr>
              <a:t>závislost</a:t>
            </a:r>
            <a:r>
              <a:rPr lang="cs-CZ" sz="2400" dirty="0" smtClean="0"/>
              <a:t>, dochází ke změně </a:t>
            </a:r>
          </a:p>
          <a:p>
            <a:pPr marL="0" indent="0">
              <a:lnSpc>
                <a:spcPct val="110000"/>
              </a:lnSpc>
              <a:spcBef>
                <a:spcPts val="0"/>
              </a:spcBef>
              <a:buNone/>
              <a:tabLst>
                <a:tab pos="357188" algn="l"/>
              </a:tabLst>
            </a:pPr>
            <a:r>
              <a:rPr lang="cs-CZ" sz="2400" dirty="0" smtClean="0"/>
              <a:t>	osobnosti člověka</a:t>
            </a:r>
          </a:p>
          <a:p>
            <a:pPr marL="0" indent="0">
              <a:lnSpc>
                <a:spcPct val="110000"/>
              </a:lnSpc>
              <a:buNone/>
              <a:tabLst>
                <a:tab pos="357188" algn="l"/>
              </a:tabLst>
            </a:pPr>
            <a:r>
              <a:rPr lang="cs-CZ" sz="2400" dirty="0" smtClean="0"/>
              <a:t>Jak se zjišťuje množství alkoholu </a:t>
            </a:r>
          </a:p>
          <a:p>
            <a:pPr marL="0" indent="0">
              <a:lnSpc>
                <a:spcPct val="110000"/>
              </a:lnSpc>
              <a:spcBef>
                <a:spcPts val="0"/>
              </a:spcBef>
              <a:buNone/>
              <a:tabLst>
                <a:tab pos="357188" algn="l"/>
              </a:tabLst>
            </a:pPr>
            <a:r>
              <a:rPr lang="cs-CZ" sz="2400" dirty="0" smtClean="0"/>
              <a:t>v krvi a jak se vyjadřuje jeho </a:t>
            </a:r>
          </a:p>
          <a:p>
            <a:pPr marL="0" indent="0">
              <a:lnSpc>
                <a:spcPct val="110000"/>
              </a:lnSpc>
              <a:spcBef>
                <a:spcPts val="0"/>
              </a:spcBef>
              <a:buNone/>
              <a:tabLst>
                <a:tab pos="357188" algn="l"/>
              </a:tabLst>
            </a:pPr>
            <a:r>
              <a:rPr lang="cs-CZ" sz="2400" dirty="0" smtClean="0"/>
              <a:t>množství?</a:t>
            </a:r>
            <a:endParaRPr lang="cs-CZ" sz="2400" dirty="0"/>
          </a:p>
          <a:p>
            <a:pPr marL="0" indent="0">
              <a:lnSpc>
                <a:spcPct val="110000"/>
              </a:lnSpc>
              <a:buNone/>
              <a:tabLst>
                <a:tab pos="357188" algn="l"/>
              </a:tabLst>
            </a:pPr>
            <a:endParaRPr lang="cs-CZ" sz="3100" dirty="0" smtClean="0"/>
          </a:p>
          <a:p>
            <a:pPr marL="0" indent="0">
              <a:lnSpc>
                <a:spcPct val="110000"/>
              </a:lnSpc>
              <a:buNone/>
              <a:tabLst>
                <a:tab pos="357188" algn="l"/>
              </a:tabLst>
            </a:pPr>
            <a:endParaRPr lang="cs-CZ" sz="3100" dirty="0"/>
          </a:p>
          <a:p>
            <a:pPr marL="0" indent="-457200">
              <a:lnSpc>
                <a:spcPct val="110000"/>
              </a:lnSpc>
              <a:buNone/>
              <a:tabLst>
                <a:tab pos="357188" algn="l"/>
              </a:tabLst>
            </a:pPr>
            <a:endParaRPr lang="cs-CZ" sz="2400" dirty="0"/>
          </a:p>
        </p:txBody>
      </p:sp>
      <p:sp>
        <p:nvSpPr>
          <p:cNvPr id="5" name="Obdélník 4"/>
          <p:cNvSpPr/>
          <p:nvPr/>
        </p:nvSpPr>
        <p:spPr>
          <a:xfrm>
            <a:off x="3491880" y="6146086"/>
            <a:ext cx="309634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cs-CZ" dirty="0" smtClean="0">
                <a:latin typeface="+mn-lt"/>
              </a:rPr>
              <a:t>Obr.1 Alkoholické nápoje</a:t>
            </a:r>
            <a:endParaRPr lang="cs-CZ" dirty="0">
              <a:latin typeface="+mn-lt"/>
            </a:endParaRP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633975" y="4365104"/>
            <a:ext cx="1596719" cy="21503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73781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4000" dirty="0" smtClean="0">
                <a:latin typeface="+mn-lt"/>
              </a:rPr>
              <a:t>Tabák</a:t>
            </a:r>
            <a:endParaRPr lang="cs-CZ" sz="4000" dirty="0">
              <a:latin typeface="+mn-lt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28650" y="1500087"/>
            <a:ext cx="7886700" cy="5079991"/>
          </a:xfrm>
        </p:spPr>
        <p:txBody>
          <a:bodyPr>
            <a:noAutofit/>
          </a:bodyPr>
          <a:lstStyle/>
          <a:p>
            <a:pPr marL="0" indent="0">
              <a:lnSpc>
                <a:spcPct val="100000"/>
              </a:lnSpc>
              <a:buNone/>
              <a:tabLst>
                <a:tab pos="0" algn="l"/>
              </a:tabLst>
            </a:pPr>
            <a:r>
              <a:rPr lang="cs-CZ" sz="2400" dirty="0" smtClean="0"/>
              <a:t>návyková látka </a:t>
            </a:r>
            <a:r>
              <a:rPr lang="cs-CZ" sz="2400" dirty="0" smtClean="0"/>
              <a:t>pro povzbuzení činnosti </a:t>
            </a:r>
            <a:r>
              <a:rPr lang="cs-CZ" sz="2400" dirty="0" smtClean="0"/>
              <a:t>organismu</a:t>
            </a:r>
            <a:endParaRPr lang="cs-CZ" sz="2400" dirty="0" smtClean="0"/>
          </a:p>
          <a:p>
            <a:pPr marL="0" indent="0">
              <a:lnSpc>
                <a:spcPct val="100000"/>
              </a:lnSpc>
              <a:buNone/>
              <a:tabLst>
                <a:tab pos="1171575" algn="l"/>
              </a:tabLst>
            </a:pPr>
            <a:r>
              <a:rPr lang="cs-CZ" sz="2400" dirty="0" smtClean="0">
                <a:solidFill>
                  <a:srgbClr val="FF0000"/>
                </a:solidFill>
              </a:rPr>
              <a:t>Nikotin </a:t>
            </a:r>
          </a:p>
          <a:p>
            <a:pPr marL="357188" indent="-357188">
              <a:lnSpc>
                <a:spcPct val="100000"/>
              </a:lnSpc>
              <a:buNone/>
              <a:tabLst>
                <a:tab pos="1171575" algn="l"/>
              </a:tabLst>
            </a:pPr>
            <a:r>
              <a:rPr lang="cs-CZ" sz="2400" dirty="0" smtClean="0"/>
              <a:t>= jeden z nejjedovatějších </a:t>
            </a:r>
            <a:r>
              <a:rPr lang="cs-CZ" sz="2400" dirty="0" smtClean="0"/>
              <a:t>alkaloidů </a:t>
            </a:r>
            <a:r>
              <a:rPr lang="cs-CZ" sz="2400" dirty="0" smtClean="0"/>
              <a:t>z listů </a:t>
            </a:r>
            <a:r>
              <a:rPr lang="cs-CZ" sz="2400" dirty="0" smtClean="0"/>
              <a:t>tabáku</a:t>
            </a:r>
            <a:endParaRPr lang="cs-CZ" sz="2400" dirty="0" smtClean="0"/>
          </a:p>
          <a:p>
            <a:pPr marL="0" indent="0">
              <a:lnSpc>
                <a:spcPct val="100000"/>
              </a:lnSpc>
              <a:buNone/>
              <a:tabLst>
                <a:tab pos="357188" algn="l"/>
              </a:tabLst>
            </a:pPr>
            <a:r>
              <a:rPr lang="cs-CZ" sz="2400" dirty="0" smtClean="0"/>
              <a:t>=</a:t>
            </a:r>
            <a:r>
              <a:rPr lang="cs-CZ" sz="2400" dirty="0" smtClean="0">
                <a:solidFill>
                  <a:srgbClr val="FF0000"/>
                </a:solidFill>
              </a:rPr>
              <a:t> </a:t>
            </a:r>
            <a:r>
              <a:rPr lang="cs-CZ" sz="2400" dirty="0" smtClean="0"/>
              <a:t>návyková látka, způsobuje řadu vážných 	</a:t>
            </a:r>
            <a:r>
              <a:rPr lang="cs-CZ" sz="2400" dirty="0" smtClean="0"/>
              <a:t>onemocnění</a:t>
            </a:r>
            <a:endParaRPr lang="cs-CZ" sz="2400" dirty="0" smtClean="0"/>
          </a:p>
        </p:txBody>
      </p:sp>
      <p:pic>
        <p:nvPicPr>
          <p:cNvPr id="1026" name="Picture 2" descr="Our%20Brands_215x8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9772" y="4437112"/>
            <a:ext cx="4735578" cy="18722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Obdélník 4"/>
          <p:cNvSpPr/>
          <p:nvPr/>
        </p:nvSpPr>
        <p:spPr>
          <a:xfrm>
            <a:off x="1763688" y="5939988"/>
            <a:ext cx="251784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cs-CZ" dirty="0" smtClean="0">
                <a:latin typeface="+mn-lt"/>
              </a:rPr>
              <a:t>Obr. 2 Cigarety </a:t>
            </a:r>
            <a:endParaRPr lang="cs-CZ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887666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28650" y="476099"/>
            <a:ext cx="7944395" cy="1325563"/>
          </a:xfrm>
        </p:spPr>
        <p:txBody>
          <a:bodyPr>
            <a:noAutofit/>
          </a:bodyPr>
          <a:lstStyle/>
          <a:p>
            <a:r>
              <a:rPr lang="cs-CZ" sz="4000" dirty="0" smtClean="0">
                <a:latin typeface="+mn-lt"/>
              </a:rPr>
              <a:t>Těkavé látky (</a:t>
            </a:r>
            <a:r>
              <a:rPr lang="cs-CZ" sz="4000" dirty="0" err="1" smtClean="0">
                <a:latin typeface="+mn-lt"/>
              </a:rPr>
              <a:t>inhalanty</a:t>
            </a:r>
            <a:r>
              <a:rPr lang="cs-CZ" sz="4000" dirty="0" smtClean="0">
                <a:latin typeface="+mn-lt"/>
              </a:rPr>
              <a:t>)</a:t>
            </a:r>
            <a:endParaRPr lang="cs-CZ" sz="4000" dirty="0">
              <a:latin typeface="+mn-lt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28650" y="1825624"/>
            <a:ext cx="7886700" cy="4843736"/>
          </a:xfrm>
        </p:spPr>
        <p:txBody>
          <a:bodyPr>
            <a:normAutofit fontScale="77500" lnSpcReduction="20000"/>
          </a:bodyPr>
          <a:lstStyle/>
          <a:p>
            <a:pPr marL="0" indent="0">
              <a:lnSpc>
                <a:spcPct val="120000"/>
              </a:lnSpc>
              <a:buNone/>
            </a:pPr>
            <a:r>
              <a:rPr lang="cs-CZ" sz="3100" dirty="0" smtClean="0">
                <a:solidFill>
                  <a:srgbClr val="FF0000"/>
                </a:solidFill>
              </a:rPr>
              <a:t>Toluen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cs-CZ" sz="3100" dirty="0" smtClean="0"/>
              <a:t>= ředidlo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cs-CZ" sz="3100" dirty="0" smtClean="0"/>
              <a:t>= má silný tlumivý účinek</a:t>
            </a:r>
          </a:p>
          <a:p>
            <a:pPr marL="0" indent="0">
              <a:lnSpc>
                <a:spcPct val="120000"/>
              </a:lnSpc>
              <a:buNone/>
              <a:tabLst>
                <a:tab pos="357188" algn="l"/>
              </a:tabLst>
            </a:pPr>
            <a:r>
              <a:rPr lang="cs-CZ" sz="3100" dirty="0" smtClean="0"/>
              <a:t>= při vdechování par vede 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  <a:tabLst>
                <a:tab pos="357188" algn="l"/>
              </a:tabLst>
            </a:pPr>
            <a:r>
              <a:rPr lang="cs-CZ" sz="3100" dirty="0"/>
              <a:t>	</a:t>
            </a:r>
            <a:r>
              <a:rPr lang="cs-CZ" sz="3100" dirty="0" smtClean="0"/>
              <a:t>k poškozování dýchacích cest</a:t>
            </a:r>
          </a:p>
          <a:p>
            <a:pPr marL="0" indent="0">
              <a:lnSpc>
                <a:spcPct val="120000"/>
              </a:lnSpc>
              <a:buNone/>
              <a:tabLst>
                <a:tab pos="357188" algn="l"/>
              </a:tabLst>
            </a:pPr>
            <a:r>
              <a:rPr lang="cs-CZ" sz="3100" dirty="0" smtClean="0"/>
              <a:t>= způsobuje poškození mozku,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  <a:tabLst>
                <a:tab pos="357188" algn="l"/>
              </a:tabLst>
            </a:pPr>
            <a:r>
              <a:rPr lang="cs-CZ" sz="3100" dirty="0"/>
              <a:t>	</a:t>
            </a:r>
            <a:r>
              <a:rPr lang="cs-CZ" sz="3100" dirty="0" smtClean="0"/>
              <a:t>jater, ledvin, kostní dřeně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  <a:tabLst>
                <a:tab pos="357188" algn="l"/>
              </a:tabLst>
            </a:pPr>
            <a:r>
              <a:rPr lang="cs-CZ" sz="3100" dirty="0" smtClean="0"/>
              <a:t> 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  <a:tabLst>
                <a:tab pos="357188" algn="l"/>
              </a:tabLst>
            </a:pPr>
            <a:r>
              <a:rPr lang="cs-CZ" sz="3100" dirty="0" err="1" smtClean="0">
                <a:solidFill>
                  <a:srgbClr val="FF0000"/>
                </a:solidFill>
              </a:rPr>
              <a:t>Trichlorethylen</a:t>
            </a:r>
            <a:endParaRPr lang="cs-CZ" sz="3100" dirty="0" smtClean="0">
              <a:solidFill>
                <a:srgbClr val="FF0000"/>
              </a:solidFill>
            </a:endParaRPr>
          </a:p>
          <a:p>
            <a:pPr marL="0" lvl="0" indent="0">
              <a:lnSpc>
                <a:spcPct val="120000"/>
              </a:lnSpc>
              <a:buNone/>
              <a:tabLst>
                <a:tab pos="357188" algn="l"/>
              </a:tabLst>
            </a:pPr>
            <a:r>
              <a:rPr lang="cs-CZ" sz="3100" dirty="0" smtClean="0"/>
              <a:t>= </a:t>
            </a:r>
            <a:r>
              <a:rPr lang="cs-CZ" sz="3100" dirty="0" smtClean="0">
                <a:cs typeface="Tahoma" panose="020B0604030504040204" pitchFamily="34" charset="0"/>
              </a:rPr>
              <a:t>při </a:t>
            </a:r>
            <a:r>
              <a:rPr lang="cs-CZ" sz="3100" dirty="0">
                <a:cs typeface="Tahoma" panose="020B0604030504040204" pitchFamily="34" charset="0"/>
              </a:rPr>
              <a:t>inhalaci se objevuje euforie, pocity beztíže, </a:t>
            </a:r>
            <a:r>
              <a:rPr lang="cs-CZ" sz="3100" dirty="0" smtClean="0">
                <a:cs typeface="Tahoma" panose="020B0604030504040204" pitchFamily="34" charset="0"/>
              </a:rPr>
              <a:t>	přecenění </a:t>
            </a:r>
            <a:r>
              <a:rPr lang="cs-CZ" sz="3100" dirty="0">
                <a:cs typeface="Tahoma" panose="020B0604030504040204" pitchFamily="34" charset="0"/>
              </a:rPr>
              <a:t>vlastních </a:t>
            </a:r>
            <a:r>
              <a:rPr lang="cs-CZ" sz="3100" dirty="0" smtClean="0">
                <a:cs typeface="Tahoma" panose="020B0604030504040204" pitchFamily="34" charset="0"/>
              </a:rPr>
              <a:t>sil</a:t>
            </a:r>
            <a:endParaRPr lang="cs-CZ" sz="2400" dirty="0">
              <a:solidFill>
                <a:srgbClr val="FF0000"/>
              </a:solidFill>
            </a:endParaRP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84168" y="1602800"/>
            <a:ext cx="2160240" cy="3414407"/>
          </a:xfrm>
          <a:prstGeom prst="rect">
            <a:avLst/>
          </a:prstGeom>
        </p:spPr>
      </p:pic>
      <p:sp>
        <p:nvSpPr>
          <p:cNvPr id="5" name="Obdélník 4"/>
          <p:cNvSpPr/>
          <p:nvPr/>
        </p:nvSpPr>
        <p:spPr>
          <a:xfrm>
            <a:off x="6084168" y="5017208"/>
            <a:ext cx="176419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cs-CZ" dirty="0" smtClean="0">
                <a:latin typeface="+mn-lt"/>
              </a:rPr>
              <a:t>Obr.3 </a:t>
            </a:r>
            <a:r>
              <a:rPr lang="cs-CZ" dirty="0" smtClean="0">
                <a:latin typeface="+mn-lt"/>
              </a:rPr>
              <a:t>Toluen</a:t>
            </a:r>
            <a:endParaRPr lang="cs-CZ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9358081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4000" dirty="0" smtClean="0">
                <a:latin typeface="+mn-lt"/>
              </a:rPr>
              <a:t>Stimulační drogy</a:t>
            </a:r>
            <a:endParaRPr lang="cs-CZ" sz="4000" dirty="0">
              <a:latin typeface="+mn-lt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28650" y="1484784"/>
            <a:ext cx="7886700" cy="4968552"/>
          </a:xfrm>
        </p:spPr>
        <p:txBody>
          <a:bodyPr>
            <a:noAutofit/>
          </a:bodyPr>
          <a:lstStyle/>
          <a:p>
            <a:pPr marL="0" indent="0">
              <a:lnSpc>
                <a:spcPct val="100000"/>
              </a:lnSpc>
              <a:buNone/>
              <a:tabLst>
                <a:tab pos="1171575" algn="l"/>
              </a:tabLst>
            </a:pPr>
            <a:r>
              <a:rPr lang="cs-CZ" sz="2400" dirty="0" smtClean="0">
                <a:solidFill>
                  <a:srgbClr val="FF0000"/>
                </a:solidFill>
              </a:rPr>
              <a:t>Kokain </a:t>
            </a:r>
          </a:p>
          <a:p>
            <a:pPr marL="357188" indent="-357188">
              <a:lnSpc>
                <a:spcPct val="100000"/>
              </a:lnSpc>
              <a:buNone/>
              <a:tabLst>
                <a:tab pos="1171575" algn="l"/>
              </a:tabLst>
            </a:pPr>
            <a:r>
              <a:rPr lang="cs-CZ" sz="2400" dirty="0" smtClean="0"/>
              <a:t>= silná stimulační droga obsažená </a:t>
            </a:r>
            <a:r>
              <a:rPr lang="cs-CZ" sz="2400" dirty="0" smtClean="0"/>
              <a:t>v </a:t>
            </a:r>
            <a:r>
              <a:rPr lang="cs-CZ" sz="2400" dirty="0" smtClean="0"/>
              <a:t>listech </a:t>
            </a:r>
            <a:r>
              <a:rPr lang="cs-CZ" sz="2400" dirty="0" err="1" smtClean="0"/>
              <a:t>kokainovníku</a:t>
            </a:r>
            <a:endParaRPr lang="cs-CZ" sz="2400" dirty="0" smtClean="0"/>
          </a:p>
          <a:p>
            <a:pPr marL="0" indent="0">
              <a:lnSpc>
                <a:spcPct val="100000"/>
              </a:lnSpc>
              <a:buNone/>
              <a:tabLst>
                <a:tab pos="1171575" algn="l"/>
              </a:tabLst>
            </a:pPr>
            <a:r>
              <a:rPr lang="cs-CZ" sz="2400" dirty="0" smtClean="0"/>
              <a:t>= ovlivňuje CNS</a:t>
            </a:r>
          </a:p>
          <a:p>
            <a:pPr marL="0" indent="0">
              <a:lnSpc>
                <a:spcPct val="100000"/>
              </a:lnSpc>
              <a:buNone/>
              <a:tabLst>
                <a:tab pos="1171575" algn="l"/>
              </a:tabLst>
            </a:pPr>
            <a:r>
              <a:rPr lang="cs-CZ" sz="2400" dirty="0" smtClean="0"/>
              <a:t>= lokální </a:t>
            </a:r>
            <a:r>
              <a:rPr lang="cs-CZ" sz="2400" dirty="0" smtClean="0"/>
              <a:t>anestetikum</a:t>
            </a:r>
            <a:endParaRPr lang="cs-CZ" sz="2400" dirty="0" smtClean="0"/>
          </a:p>
        </p:txBody>
      </p:sp>
      <p:pic>
        <p:nvPicPr>
          <p:cNvPr id="1026" name="Picture 2" descr="Soubor: CocaineHydrochloridePowder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12544" y="2996952"/>
            <a:ext cx="3980481" cy="2592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Obdélník 4"/>
          <p:cNvSpPr/>
          <p:nvPr/>
        </p:nvSpPr>
        <p:spPr>
          <a:xfrm>
            <a:off x="2627784" y="5219908"/>
            <a:ext cx="223224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cs-CZ" dirty="0" smtClean="0">
                <a:latin typeface="+mn-lt"/>
              </a:rPr>
              <a:t>Obr. </a:t>
            </a:r>
            <a:r>
              <a:rPr lang="cs-CZ" dirty="0">
                <a:latin typeface="+mn-lt"/>
              </a:rPr>
              <a:t>4</a:t>
            </a:r>
            <a:r>
              <a:rPr lang="cs-CZ" dirty="0" smtClean="0">
                <a:latin typeface="+mn-lt"/>
              </a:rPr>
              <a:t> </a:t>
            </a:r>
            <a:r>
              <a:rPr lang="cs-CZ" dirty="0" smtClean="0">
                <a:latin typeface="+mn-lt"/>
              </a:rPr>
              <a:t>Kokain</a:t>
            </a:r>
            <a:endParaRPr lang="cs-CZ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810087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4000" dirty="0" smtClean="0">
                <a:latin typeface="+mn-lt"/>
              </a:rPr>
              <a:t>Stimulační drogy</a:t>
            </a:r>
            <a:endParaRPr lang="cs-CZ" sz="4000" dirty="0">
              <a:latin typeface="+mn-lt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28650" y="1484784"/>
            <a:ext cx="7886700" cy="4968552"/>
          </a:xfrm>
        </p:spPr>
        <p:txBody>
          <a:bodyPr>
            <a:noAutofit/>
          </a:bodyPr>
          <a:lstStyle/>
          <a:p>
            <a:pPr marL="0" indent="0">
              <a:lnSpc>
                <a:spcPct val="100000"/>
              </a:lnSpc>
              <a:buNone/>
              <a:tabLst>
                <a:tab pos="1257300" algn="l"/>
              </a:tabLst>
            </a:pPr>
            <a:r>
              <a:rPr lang="cs-CZ" sz="2400" dirty="0" smtClean="0">
                <a:solidFill>
                  <a:srgbClr val="FF0000"/>
                </a:solidFill>
              </a:rPr>
              <a:t>Pervitin</a:t>
            </a:r>
            <a:r>
              <a:rPr lang="cs-CZ" sz="2400" dirty="0" smtClean="0"/>
              <a:t> </a:t>
            </a:r>
            <a:endParaRPr lang="cs-CZ" sz="2400" dirty="0" smtClean="0"/>
          </a:p>
          <a:p>
            <a:pPr marL="0" indent="0">
              <a:lnSpc>
                <a:spcPct val="100000"/>
              </a:lnSpc>
              <a:buNone/>
              <a:tabLst>
                <a:tab pos="357188" algn="l"/>
              </a:tabLst>
            </a:pPr>
            <a:r>
              <a:rPr lang="cs-CZ" sz="2400" dirty="0" smtClean="0"/>
              <a:t>= zvyšuje výdrž, sílu, odstraňuje únavu, zvyšuje 	</a:t>
            </a:r>
            <a:r>
              <a:rPr lang="cs-CZ" sz="2400" dirty="0"/>
              <a:t>sebevědomí, vzniká závislost</a:t>
            </a:r>
            <a:endParaRPr lang="cs-CZ" sz="2400" dirty="0">
              <a:solidFill>
                <a:srgbClr val="FF0000"/>
              </a:solidFill>
            </a:endParaRPr>
          </a:p>
          <a:p>
            <a:pPr marL="0" indent="0">
              <a:lnSpc>
                <a:spcPct val="100000"/>
              </a:lnSpc>
              <a:buNone/>
              <a:tabLst>
                <a:tab pos="357188" algn="l"/>
              </a:tabLst>
            </a:pPr>
            <a:r>
              <a:rPr lang="cs-CZ" sz="2400" dirty="0" smtClean="0"/>
              <a:t>= velké nebezpečí předávkování, ztráty kontaktu 	s realitou, vyčerpání organismu</a:t>
            </a:r>
          </a:p>
          <a:p>
            <a:pPr marL="0" indent="0">
              <a:lnSpc>
                <a:spcPct val="100000"/>
              </a:lnSpc>
              <a:buNone/>
              <a:tabLst>
                <a:tab pos="357188" algn="l"/>
              </a:tabLst>
            </a:pPr>
            <a:r>
              <a:rPr lang="cs-CZ" sz="2400" dirty="0" smtClean="0"/>
              <a:t>= syntetická </a:t>
            </a:r>
            <a:r>
              <a:rPr lang="cs-CZ" sz="2400" dirty="0" smtClean="0"/>
              <a:t>droga</a:t>
            </a:r>
          </a:p>
          <a:p>
            <a:pPr marL="0" indent="0">
              <a:lnSpc>
                <a:spcPct val="100000"/>
              </a:lnSpc>
              <a:buNone/>
              <a:tabLst>
                <a:tab pos="357188" algn="l"/>
              </a:tabLst>
            </a:pPr>
            <a:r>
              <a:rPr lang="cs-CZ" sz="2400" dirty="0" smtClean="0"/>
              <a:t>= </a:t>
            </a:r>
            <a:r>
              <a:rPr lang="cs-CZ" sz="2400" dirty="0" smtClean="0"/>
              <a:t>aplikuje </a:t>
            </a:r>
            <a:r>
              <a:rPr lang="cs-CZ" sz="2400" dirty="0" smtClean="0"/>
              <a:t>se nitrožilně</a:t>
            </a:r>
            <a:endParaRPr lang="cs-CZ" sz="2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67662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rganika_motiv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onsolas-Verdana">
      <a:majorFont>
        <a:latin typeface="Consolas" panose="020B0609020204030204"/>
        <a:ea typeface=""/>
        <a:cs typeface=""/>
        <a:font script="Jpan" typeface="HG丸ｺﾞｼｯｸM-PRO"/>
        <a:font script="Hang" typeface="HY중고딕"/>
        <a:font script="Hans" typeface="华文楷体"/>
        <a:font script="Hant" typeface="新細明體"/>
        <a:font script="Arab" typeface="Tahoma"/>
        <a:font script="Hebr" typeface="Levenim MT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Verdana" panose="020B0604030504040204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ka_motiv" id="{76EBF333-FE0F-4909-A21F-77FC70645D9E}" vid="{99EEB8F3-D527-454D-9E3F-197A0EA58350}"/>
    </a:ext>
  </a:extLst>
</a:theme>
</file>

<file path=ppt/theme/theme2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organika_motiv</Template>
  <TotalTime>8528</TotalTime>
  <Words>727</Words>
  <Application>Microsoft Office PowerPoint</Application>
  <PresentationFormat>Předvádění na obrazovce (4:3)</PresentationFormat>
  <Paragraphs>163</Paragraphs>
  <Slides>22</Slides>
  <Notes>3</Notes>
  <HiddenSlides>0</HiddenSlides>
  <MMClips>0</MMClips>
  <ScaleCrop>false</ScaleCrop>
  <HeadingPairs>
    <vt:vector size="6" baseType="variant">
      <vt:variant>
        <vt:lpstr>Použitá písma</vt:lpstr>
      </vt:variant>
      <vt:variant>
        <vt:i4>5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22</vt:i4>
      </vt:variant>
    </vt:vector>
  </HeadingPairs>
  <TitlesOfParts>
    <vt:vector size="28" baseType="lpstr">
      <vt:lpstr>Arial</vt:lpstr>
      <vt:lpstr>Calibri</vt:lpstr>
      <vt:lpstr>Consolas</vt:lpstr>
      <vt:lpstr>Tahoma</vt:lpstr>
      <vt:lpstr>Verdana</vt:lpstr>
      <vt:lpstr>organika_motiv</vt:lpstr>
      <vt:lpstr>Prezentace aplikace PowerPoint</vt:lpstr>
      <vt:lpstr>Prezentace aplikace PowerPoint</vt:lpstr>
      <vt:lpstr> Drogy</vt:lpstr>
      <vt:lpstr>Drogy – rozdělení</vt:lpstr>
      <vt:lpstr>Alkohol  </vt:lpstr>
      <vt:lpstr>Tabák</vt:lpstr>
      <vt:lpstr>Těkavé látky (inhalanty)</vt:lpstr>
      <vt:lpstr>Stimulační drogy</vt:lpstr>
      <vt:lpstr>Stimulační drogy</vt:lpstr>
      <vt:lpstr>Stimulační drogy</vt:lpstr>
      <vt:lpstr>Stimulační drogy</vt:lpstr>
      <vt:lpstr>Tlumivé léky (sedativa)</vt:lpstr>
      <vt:lpstr>Tlumivé léky (sedativa)</vt:lpstr>
      <vt:lpstr>Konopné drogy</vt:lpstr>
      <vt:lpstr>Halucinogeny</vt:lpstr>
      <vt:lpstr>Narkotika (opiáty)</vt:lpstr>
      <vt:lpstr>Narkotika (opiáty)</vt:lpstr>
      <vt:lpstr>Narkotika (opiáty)</vt:lpstr>
      <vt:lpstr>Nebezpečí drog</vt:lpstr>
      <vt:lpstr>Seznam obrázků:</vt:lpstr>
      <vt:lpstr>Seznam obrázků:</vt:lpstr>
      <vt:lpstr>Použité zdroje: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CHEMIE</dc:title>
  <dc:creator>Zdenek Topfer</dc:creator>
  <cp:lastModifiedBy>Ivana Töpferová</cp:lastModifiedBy>
  <cp:revision>1106</cp:revision>
  <dcterms:created xsi:type="dcterms:W3CDTF">2012-09-09T15:49:48Z</dcterms:created>
  <dcterms:modified xsi:type="dcterms:W3CDTF">2013-06-17T21:46:24Z</dcterms:modified>
</cp:coreProperties>
</file>