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5"/>
  </p:notesMasterIdLst>
  <p:handoutMasterIdLst>
    <p:handoutMasterId r:id="rId16"/>
  </p:handoutMasterIdLst>
  <p:sldIdLst>
    <p:sldId id="277" r:id="rId2"/>
    <p:sldId id="278" r:id="rId3"/>
    <p:sldId id="311" r:id="rId4"/>
    <p:sldId id="309" r:id="rId5"/>
    <p:sldId id="328" r:id="rId6"/>
    <p:sldId id="331" r:id="rId7"/>
    <p:sldId id="333" r:id="rId8"/>
    <p:sldId id="341" r:id="rId9"/>
    <p:sldId id="340" r:id="rId10"/>
    <p:sldId id="335" r:id="rId11"/>
    <p:sldId id="339" r:id="rId12"/>
    <p:sldId id="271" r:id="rId13"/>
    <p:sldId id="270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80ADB-94DE-4CBC-92A6-73C6C46E62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8C4813-1A34-4193-AC6E-884CF04E39CE}">
      <dgm:prSet phldrT="[Text]" custT="1"/>
      <dgm:spPr/>
      <dgm:t>
        <a:bodyPr/>
        <a:lstStyle/>
        <a:p>
          <a:r>
            <a:rPr lang="cs-CZ" sz="4000" dirty="0" smtClean="0"/>
            <a:t>tuky</a:t>
          </a:r>
          <a:endParaRPr lang="cs-CZ" sz="4000" dirty="0"/>
        </a:p>
      </dgm:t>
    </dgm:pt>
    <dgm:pt modelId="{9FDFADE8-129E-44DE-80DA-A2ECA27E92BB}" type="parTrans" cxnId="{4A4BA8AB-F44F-4EDA-8B81-433ED7DC29F3}">
      <dgm:prSet/>
      <dgm:spPr/>
      <dgm:t>
        <a:bodyPr/>
        <a:lstStyle/>
        <a:p>
          <a:endParaRPr lang="cs-CZ"/>
        </a:p>
      </dgm:t>
    </dgm:pt>
    <dgm:pt modelId="{4CBDF38E-EE17-4D79-8981-7E927CAF0F58}" type="sibTrans" cxnId="{4A4BA8AB-F44F-4EDA-8B81-433ED7DC29F3}">
      <dgm:prSet/>
      <dgm:spPr/>
      <dgm:t>
        <a:bodyPr/>
        <a:lstStyle/>
        <a:p>
          <a:endParaRPr lang="cs-CZ"/>
        </a:p>
      </dgm:t>
    </dgm:pt>
    <dgm:pt modelId="{3257CA7E-C651-4839-9830-18FE5467C1DC}">
      <dgm:prSet phldrT="[Text]" custT="1"/>
      <dgm:spPr/>
      <dgm:t>
        <a:bodyPr/>
        <a:lstStyle/>
        <a:p>
          <a:r>
            <a:rPr lang="cs-CZ" sz="4000" dirty="0" smtClean="0"/>
            <a:t>oleje</a:t>
          </a:r>
          <a:endParaRPr lang="cs-CZ" sz="4000" dirty="0"/>
        </a:p>
      </dgm:t>
    </dgm:pt>
    <dgm:pt modelId="{7D661631-EB0B-4C96-9A4F-EBC2E02A364C}" type="parTrans" cxnId="{43DA31C2-38B8-4ECD-9A34-09858C7C9070}">
      <dgm:prSet/>
      <dgm:spPr/>
      <dgm:t>
        <a:bodyPr/>
        <a:lstStyle/>
        <a:p>
          <a:endParaRPr lang="cs-CZ"/>
        </a:p>
      </dgm:t>
    </dgm:pt>
    <dgm:pt modelId="{6853A9F9-1C68-4054-8D96-8ABA65EC3051}" type="sibTrans" cxnId="{43DA31C2-38B8-4ECD-9A34-09858C7C9070}">
      <dgm:prSet/>
      <dgm:spPr/>
      <dgm:t>
        <a:bodyPr/>
        <a:lstStyle/>
        <a:p>
          <a:endParaRPr lang="cs-CZ"/>
        </a:p>
      </dgm:t>
    </dgm:pt>
    <dgm:pt modelId="{2DE90713-BD09-4DCC-B5DB-EE96E12BECCC}">
      <dgm:prSet phldrT="[Text]" custT="1"/>
      <dgm:spPr/>
      <dgm:t>
        <a:bodyPr/>
        <a:lstStyle/>
        <a:p>
          <a:r>
            <a:rPr lang="cs-CZ" sz="4000" dirty="0" smtClean="0"/>
            <a:t>vosky</a:t>
          </a:r>
          <a:endParaRPr lang="cs-CZ" sz="4000" dirty="0"/>
        </a:p>
      </dgm:t>
    </dgm:pt>
    <dgm:pt modelId="{4C6CA060-2116-4D7F-A9EE-7FE537B99981}" type="parTrans" cxnId="{2682C2D2-8C8F-4F3B-A38A-8748319AC05B}">
      <dgm:prSet/>
      <dgm:spPr/>
      <dgm:t>
        <a:bodyPr/>
        <a:lstStyle/>
        <a:p>
          <a:endParaRPr lang="cs-CZ"/>
        </a:p>
      </dgm:t>
    </dgm:pt>
    <dgm:pt modelId="{25F47471-43F9-4B7F-8C3B-24F468E114EF}" type="sibTrans" cxnId="{2682C2D2-8C8F-4F3B-A38A-8748319AC05B}">
      <dgm:prSet/>
      <dgm:spPr/>
      <dgm:t>
        <a:bodyPr/>
        <a:lstStyle/>
        <a:p>
          <a:endParaRPr lang="cs-CZ"/>
        </a:p>
      </dgm:t>
    </dgm:pt>
    <dgm:pt modelId="{4706319E-B3BD-4083-8754-D0EA50411637}" type="pres">
      <dgm:prSet presAssocID="{7D480ADB-94DE-4CBC-92A6-73C6C46E62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ED55760-1006-4DA7-A57D-C6BEE8DA175C}" type="pres">
      <dgm:prSet presAssocID="{F88C4813-1A34-4193-AC6E-884CF04E39CE}" presName="node" presStyleLbl="node1" presStyleIdx="0" presStyleCnt="3" custLinFactNeighborX="790" custLinFactNeighborY="8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9B1B59-B3A7-443B-9B71-2D5C0F87EC24}" type="pres">
      <dgm:prSet presAssocID="{4CBDF38E-EE17-4D79-8981-7E927CAF0F58}" presName="sibTrans" presStyleCnt="0"/>
      <dgm:spPr/>
    </dgm:pt>
    <dgm:pt modelId="{032EAD9F-35A6-4571-9964-51C5E7F0B6E4}" type="pres">
      <dgm:prSet presAssocID="{3257CA7E-C651-4839-9830-18FE5467C1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C428B6-B837-4FA7-BC32-4D22239E7B56}" type="pres">
      <dgm:prSet presAssocID="{6853A9F9-1C68-4054-8D96-8ABA65EC3051}" presName="sibTrans" presStyleCnt="0"/>
      <dgm:spPr/>
    </dgm:pt>
    <dgm:pt modelId="{CDE8D872-6D71-4468-9619-99320CE057AD}" type="pres">
      <dgm:prSet presAssocID="{2DE90713-BD09-4DCC-B5DB-EE96E12BEC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82C2D2-8C8F-4F3B-A38A-8748319AC05B}" srcId="{7D480ADB-94DE-4CBC-92A6-73C6C46E6240}" destId="{2DE90713-BD09-4DCC-B5DB-EE96E12BECCC}" srcOrd="2" destOrd="0" parTransId="{4C6CA060-2116-4D7F-A9EE-7FE537B99981}" sibTransId="{25F47471-43F9-4B7F-8C3B-24F468E114EF}"/>
    <dgm:cxn modelId="{BD6055AB-4A96-448D-8512-B66598F1A895}" type="presOf" srcId="{7D480ADB-94DE-4CBC-92A6-73C6C46E6240}" destId="{4706319E-B3BD-4083-8754-D0EA50411637}" srcOrd="0" destOrd="0" presId="urn:microsoft.com/office/officeart/2005/8/layout/default"/>
    <dgm:cxn modelId="{E9B99B1B-CD83-45D7-8116-B4222F2DF2B9}" type="presOf" srcId="{2DE90713-BD09-4DCC-B5DB-EE96E12BECCC}" destId="{CDE8D872-6D71-4468-9619-99320CE057AD}" srcOrd="0" destOrd="0" presId="urn:microsoft.com/office/officeart/2005/8/layout/default"/>
    <dgm:cxn modelId="{43DA31C2-38B8-4ECD-9A34-09858C7C9070}" srcId="{7D480ADB-94DE-4CBC-92A6-73C6C46E6240}" destId="{3257CA7E-C651-4839-9830-18FE5467C1DC}" srcOrd="1" destOrd="0" parTransId="{7D661631-EB0B-4C96-9A4F-EBC2E02A364C}" sibTransId="{6853A9F9-1C68-4054-8D96-8ABA65EC3051}"/>
    <dgm:cxn modelId="{20934FF0-6372-4E6A-BE9F-279521096986}" type="presOf" srcId="{3257CA7E-C651-4839-9830-18FE5467C1DC}" destId="{032EAD9F-35A6-4571-9964-51C5E7F0B6E4}" srcOrd="0" destOrd="0" presId="urn:microsoft.com/office/officeart/2005/8/layout/default"/>
    <dgm:cxn modelId="{4A4BA8AB-F44F-4EDA-8B81-433ED7DC29F3}" srcId="{7D480ADB-94DE-4CBC-92A6-73C6C46E6240}" destId="{F88C4813-1A34-4193-AC6E-884CF04E39CE}" srcOrd="0" destOrd="0" parTransId="{9FDFADE8-129E-44DE-80DA-A2ECA27E92BB}" sibTransId="{4CBDF38E-EE17-4D79-8981-7E927CAF0F58}"/>
    <dgm:cxn modelId="{A673CD7F-E6B3-4D27-9628-4028FF7A7FDD}" type="presOf" srcId="{F88C4813-1A34-4193-AC6E-884CF04E39CE}" destId="{1ED55760-1006-4DA7-A57D-C6BEE8DA175C}" srcOrd="0" destOrd="0" presId="urn:microsoft.com/office/officeart/2005/8/layout/default"/>
    <dgm:cxn modelId="{D0751044-9613-4318-977B-DEDFF453EB02}" type="presParOf" srcId="{4706319E-B3BD-4083-8754-D0EA50411637}" destId="{1ED55760-1006-4DA7-A57D-C6BEE8DA175C}" srcOrd="0" destOrd="0" presId="urn:microsoft.com/office/officeart/2005/8/layout/default"/>
    <dgm:cxn modelId="{5B135F5C-AEEE-4178-9D15-8A405365322B}" type="presParOf" srcId="{4706319E-B3BD-4083-8754-D0EA50411637}" destId="{A79B1B59-B3A7-443B-9B71-2D5C0F87EC24}" srcOrd="1" destOrd="0" presId="urn:microsoft.com/office/officeart/2005/8/layout/default"/>
    <dgm:cxn modelId="{DDFD0F2A-A86B-44F7-AC6A-7FE1DA3938B8}" type="presParOf" srcId="{4706319E-B3BD-4083-8754-D0EA50411637}" destId="{032EAD9F-35A6-4571-9964-51C5E7F0B6E4}" srcOrd="2" destOrd="0" presId="urn:microsoft.com/office/officeart/2005/8/layout/default"/>
    <dgm:cxn modelId="{8F515D7B-6E54-42C5-9087-2907F22290DD}" type="presParOf" srcId="{4706319E-B3BD-4083-8754-D0EA50411637}" destId="{F6C428B6-B837-4FA7-BC32-4D22239E7B56}" srcOrd="3" destOrd="0" presId="urn:microsoft.com/office/officeart/2005/8/layout/default"/>
    <dgm:cxn modelId="{EFC2479D-56AD-4C5D-B214-B9901BF9029D}" type="presParOf" srcId="{4706319E-B3BD-4083-8754-D0EA50411637}" destId="{CDE8D872-6D71-4468-9619-99320CE057A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55760-1006-4DA7-A57D-C6BEE8DA175C}">
      <dsp:nvSpPr>
        <dsp:cNvPr id="0" name=""/>
        <dsp:cNvSpPr/>
      </dsp:nvSpPr>
      <dsp:spPr>
        <a:xfrm>
          <a:off x="96517" y="11742"/>
          <a:ext cx="2325844" cy="1395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tuky</a:t>
          </a:r>
          <a:endParaRPr lang="cs-CZ" sz="4000" kern="1200" dirty="0"/>
        </a:p>
      </dsp:txBody>
      <dsp:txXfrm>
        <a:off x="96517" y="11742"/>
        <a:ext cx="2325844" cy="1395506"/>
      </dsp:txXfrm>
    </dsp:sp>
    <dsp:sp modelId="{032EAD9F-35A6-4571-9964-51C5E7F0B6E4}">
      <dsp:nvSpPr>
        <dsp:cNvPr id="0" name=""/>
        <dsp:cNvSpPr/>
      </dsp:nvSpPr>
      <dsp:spPr>
        <a:xfrm>
          <a:off x="2636572" y="369"/>
          <a:ext cx="2325844" cy="1395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oleje</a:t>
          </a:r>
          <a:endParaRPr lang="cs-CZ" sz="4000" kern="1200" dirty="0"/>
        </a:p>
      </dsp:txBody>
      <dsp:txXfrm>
        <a:off x="2636572" y="369"/>
        <a:ext cx="2325844" cy="1395506"/>
      </dsp:txXfrm>
    </dsp:sp>
    <dsp:sp modelId="{CDE8D872-6D71-4468-9619-99320CE057AD}">
      <dsp:nvSpPr>
        <dsp:cNvPr id="0" name=""/>
        <dsp:cNvSpPr/>
      </dsp:nvSpPr>
      <dsp:spPr>
        <a:xfrm>
          <a:off x="1357357" y="1628460"/>
          <a:ext cx="2325844" cy="1395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vosky</a:t>
          </a:r>
          <a:endParaRPr lang="cs-CZ" sz="4000" kern="1200" dirty="0"/>
        </a:p>
      </dsp:txBody>
      <dsp:txXfrm>
        <a:off x="1357357" y="1628460"/>
        <a:ext cx="2325844" cy="1395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265AB9-9386-4437-80E8-F885EB8AB576}" type="datetimeFigureOut">
              <a:rPr lang="cs-CZ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96B018-C813-4738-96C0-84AB119DF2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48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D9FD0C7-110C-46EC-B191-C25B8F8CF3BB}" type="datetimeFigureOut">
              <a:rPr lang="cs-CZ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5EBB303-AC27-4AFF-9FF9-51DC6D131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9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BB303-AC27-4AFF-9FF9-51DC6D131EB3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05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71178-EA66-4540-B9D5-9EC3181CBFDD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8BA20-C76D-4516-B0B7-6AF8B30B5B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1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413E1-4076-4057-83B0-2793AB271B1D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45C35-7530-4D3B-8F95-31272A6229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44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4F540-E9A3-40FB-A099-EFD679E154D1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C2C65-0286-4E86-86B3-C980E84EE4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7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6DD2-78CD-4BBF-9300-5733759C10E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97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FE4E0-A006-453E-898A-5DA82F53E95C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F2475-4EFA-4057-9DBE-0A71F39FB5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8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FFB44-1B64-4316-B718-89D2BB94E802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AA010-D315-4A9E-B0AC-BD73D626B5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2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33F3-78DA-439F-ACB3-DA530F16EF17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FC0BA-3FF4-4DF7-B035-B26108D5A3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02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47DAB-7DB4-40D3-8339-09BCCE47CA4D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6222-29F9-4638-9120-C7D6376D10C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73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22C6B-6901-497A-BE76-747FCFD6B2CC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7FA10-EAAB-4623-9708-D9DD9C2FFF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73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CF8E3-75F7-4DEF-819D-528921995D16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D1D7F-9853-45B5-BD30-EF05C0039F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8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747A1-18DB-4743-B408-7B365D27DA19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2BEAD-F2E4-4E35-B4D5-6C29B3D66C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5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F8289-0F43-4883-A36B-F275E5D79838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DD69F-D2CB-4DC9-9180-89F4CA41A7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4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3CD04-68B8-4A60-A4D7-6F674182F361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ACA0-712F-476E-9D1C-07D4E8BB7B3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06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3000">
              <a:srgbClr val="FFFFB3">
                <a:alpha val="44000"/>
              </a:srgbClr>
            </a:gs>
            <a:gs pos="100000">
              <a:srgbClr val="29C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5FE4E0-A006-453E-898A-5DA82F53E95C}" type="datetimeFigureOut">
              <a:rPr lang="cs-CZ" smtClean="0"/>
              <a:pPr>
                <a:defRPr/>
              </a:pPr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9F2475-4EFA-4057-9DBE-0A71F39FB5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youtube.com/watch?feature=player_embedded&amp;v=xD9LY6XumSE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R9Ojxn8Ji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ea typeface="Calibri" pitchFamily="34" charset="0"/>
              </a:rPr>
              <a:t>Lipidy</a:t>
            </a:r>
            <a:endParaRPr lang="cs-CZ" b="1" dirty="0">
              <a:ea typeface="Calibri" pitchFamily="34" charset="0"/>
            </a:endParaRPr>
          </a:p>
          <a:p>
            <a:pPr algn="ctr"/>
            <a:endParaRPr lang="cs-CZ" dirty="0">
              <a:solidFill>
                <a:srgbClr val="000000"/>
              </a:solidFill>
              <a:ea typeface="Calibri" pitchFamily="34" charset="0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PaedDr. Ivana Töpferová </a:t>
            </a:r>
          </a:p>
          <a:p>
            <a:pPr algn="ctr"/>
            <a:endParaRPr lang="cs-CZ" dirty="0">
              <a:solidFill>
                <a:srgbClr val="000000"/>
              </a:solidFill>
              <a:ea typeface="Calibri" pitchFamily="34" charset="0"/>
            </a:endParaRPr>
          </a:p>
          <a:p>
            <a:pPr algn="ctr"/>
            <a:endParaRPr lang="cs-CZ" dirty="0">
              <a:solidFill>
                <a:srgbClr val="000000"/>
              </a:solidFill>
              <a:ea typeface="Calibri" pitchFamily="34" charset="0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Střední průmyslová škola, Mladá Boleslav, Havlíčkova 456</a:t>
            </a: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CZ.1.07/1.5.00/34.0861</a:t>
            </a: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Tuky a oleje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Jakým způsobem se dají získat?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 smtClean="0"/>
          </a:p>
          <a:p>
            <a:pPr marL="0" indent="0">
              <a:lnSpc>
                <a:spcPct val="100000"/>
              </a:lnSpc>
              <a:buNone/>
              <a:tabLst>
                <a:tab pos="1614488" algn="l"/>
              </a:tabLst>
            </a:pPr>
            <a:r>
              <a:rPr lang="cs-CZ" sz="2400" dirty="0" smtClean="0"/>
              <a:t>Rostlinné: lisováním</a:t>
            </a:r>
          </a:p>
          <a:p>
            <a:pPr marL="0" indent="0">
              <a:lnSpc>
                <a:spcPct val="100000"/>
              </a:lnSpc>
              <a:buNone/>
              <a:tabLst>
                <a:tab pos="1614488" algn="l"/>
              </a:tabLst>
            </a:pPr>
            <a:r>
              <a:rPr lang="cs-CZ" sz="2400" dirty="0" smtClean="0"/>
              <a:t>	extrakcí vhodným rozpouštědlem</a:t>
            </a:r>
          </a:p>
          <a:p>
            <a:pPr marL="0" indent="0">
              <a:lnSpc>
                <a:spcPct val="100000"/>
              </a:lnSpc>
              <a:buNone/>
              <a:tabLst>
                <a:tab pos="1614488" algn="l"/>
              </a:tabLst>
            </a:pPr>
            <a:r>
              <a:rPr lang="cs-CZ" sz="2400" dirty="0"/>
              <a:t>Ž</a:t>
            </a:r>
            <a:r>
              <a:rPr lang="cs-CZ" sz="2400" dirty="0" smtClean="0"/>
              <a:t>ivočišné: vytavováním (škvařením)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2984209" y="5961964"/>
            <a:ext cx="357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itchFamily="34" charset="0"/>
              </a:rPr>
              <a:t>Obr. 2</a:t>
            </a:r>
            <a:r>
              <a:rPr lang="cs-CZ" dirty="0" smtClean="0">
                <a:latin typeface="Verdana" pitchFamily="34" charset="0"/>
              </a:rPr>
              <a:t> Řepkový a olivový olej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3686863"/>
            <a:ext cx="1927126" cy="26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Vosky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690638"/>
          </a:xfrm>
        </p:spPr>
        <p:txBody>
          <a:bodyPr>
            <a:noAutofit/>
          </a:bodyPr>
          <a:lstStyle/>
          <a:p>
            <a:pPr marL="0" indent="0" defTabSz="357188">
              <a:lnSpc>
                <a:spcPct val="100000"/>
              </a:lnSpc>
              <a:buNone/>
              <a:tabLst>
                <a:tab pos="271463" algn="l"/>
              </a:tabLst>
            </a:pPr>
            <a:r>
              <a:rPr lang="cs-CZ" sz="2400" dirty="0" smtClean="0"/>
              <a:t>= estery vyšších karboxylových kyselin a vyšších 		jednosytných alkoholů</a:t>
            </a:r>
          </a:p>
          <a:p>
            <a:pPr marL="0" indent="0" defTabSz="357188">
              <a:lnSpc>
                <a:spcPct val="100000"/>
              </a:lnSpc>
              <a:buNone/>
              <a:tabLst>
                <a:tab pos="271463" algn="l"/>
              </a:tabLst>
            </a:pPr>
            <a:r>
              <a:rPr lang="cs-CZ" sz="2400" dirty="0" smtClean="0"/>
              <a:t>= např. včelí vosk, lanolin, rostlinný vosk</a:t>
            </a:r>
          </a:p>
          <a:p>
            <a:pPr marL="0" indent="0" defTabSz="357188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součást ochranných přípravků proti pronikání 	vody</a:t>
            </a:r>
          </a:p>
          <a:p>
            <a:pPr marL="0" indent="0" defTabSz="357188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používají se v kosmetice a </a:t>
            </a:r>
          </a:p>
          <a:p>
            <a:pPr marL="0" indent="0" defTabSz="357188">
              <a:lnSpc>
                <a:spcPct val="10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2400" dirty="0" smtClean="0"/>
              <a:t>	ve zdravotnictví na výrobu mastí</a:t>
            </a:r>
          </a:p>
          <a:p>
            <a:pPr marL="0" indent="0" defTabSz="357188">
              <a:lnSpc>
                <a:spcPct val="10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2400" dirty="0" smtClean="0"/>
              <a:t> 	a krémů, k výrobě svíček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717032"/>
            <a:ext cx="1278925" cy="252878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014334" y="5876485"/>
            <a:ext cx="1717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itchFamily="34" charset="0"/>
              </a:rPr>
              <a:t>Obr. </a:t>
            </a:r>
            <a:r>
              <a:rPr lang="cs-CZ" dirty="0" smtClean="0">
                <a:latin typeface="Verdana" pitchFamily="34" charset="0"/>
              </a:rPr>
              <a:t>3 Svíčka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4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cs-CZ" sz="2000" dirty="0" smtClean="0">
                <a:latin typeface="Verdana" pitchFamily="34" charset="0"/>
              </a:rPr>
              <a:t>Obr.1, 2, 3  foto Ivana Töpferová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9. ročník. Úvod do obecné a organické chemie, biochemie a dalších chemických oborů</a:t>
            </a:r>
            <a:r>
              <a:rPr lang="cs-CZ" sz="2000" dirty="0" smtClean="0">
                <a:latin typeface="Verdana" pitchFamily="34" charset="0"/>
              </a:rPr>
              <a:t>. Brno: NOVÁ ŠKOLA, s.r.o., 2011. ISBN 978-80-7289-282-2.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hangingPunct="1"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>
              <a:defRPr/>
            </a:pPr>
            <a:r>
              <a:rPr lang="cs-CZ" sz="2000" dirty="0">
                <a:latin typeface="Verdana" pitchFamily="34" charset="0"/>
              </a:rPr>
              <a:t>ŠKODA, J., DOULÍK, P. </a:t>
            </a:r>
            <a:r>
              <a:rPr lang="cs-CZ" sz="2000" i="1" dirty="0">
                <a:latin typeface="Verdana" pitchFamily="34" charset="0"/>
              </a:rPr>
              <a:t>Chemie 8 učebnice pro základní školy a víceletá gymnázia. Plzeň: Fraus, 1.vydání, 2006. ISBN 80-7238-442-2.</a:t>
            </a:r>
          </a:p>
          <a:p>
            <a:pPr marL="0" indent="0" eaLnBrk="1" hangingPunct="1"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marL="0" indent="0" eaLnBrk="1" hangingPunct="1">
              <a:buNone/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050"/>
            <a:ext cx="7161213" cy="357822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výuková prezentace v prvním ročníku studia 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chemie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I. ročník SŠ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organická chemie a biochemie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přírodní látky, lipidy, tuk, olej, vosk, reakce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vysvětlování, demonstrace </a:t>
            </a:r>
            <a:endParaRPr lang="cs-CZ" sz="20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Datum vytvoření: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10. </a:t>
            </a:r>
            <a:r>
              <a:rPr lang="cs-CZ" sz="2000" i="1" dirty="0">
                <a:solidFill>
                  <a:srgbClr val="898989"/>
                </a:solidFill>
                <a:latin typeface="Calibri" panose="020F0502020204030204" pitchFamily="34" charset="0"/>
              </a:rPr>
              <a:t>6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. 2013</a:t>
            </a:r>
          </a:p>
          <a:p>
            <a:pPr algn="l" eaLnBrk="1" hangingPunct="1">
              <a:lnSpc>
                <a:spcPct val="90000"/>
              </a:lnSpc>
            </a:pPr>
            <a:endParaRPr lang="cs-CZ" sz="20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108012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Přírodní látky 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056437" cy="352839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500" dirty="0" smtClean="0">
                <a:solidFill>
                  <a:schemeClr val="tx1"/>
                </a:solidFill>
                <a:latin typeface="Verdana" pitchFamily="34" charset="0"/>
              </a:rPr>
              <a:t>= organické sloučeniny, které vznikají biochemickými reakcemi v rostlinách a živočiších</a:t>
            </a:r>
          </a:p>
        </p:txBody>
      </p:sp>
    </p:spTree>
    <p:extLst>
      <p:ext uri="{BB962C8B-B14F-4D97-AF65-F5344CB8AC3E}">
        <p14:creationId xmlns:p14="http://schemas.microsoft.com/office/powerpoint/2010/main" val="22697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Významné přírodní látky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Verdana" pitchFamily="34" charset="0"/>
              </a:rPr>
              <a:t>živiny (lipidy</a:t>
            </a:r>
            <a:r>
              <a:rPr lang="cs-CZ" sz="2400" dirty="0">
                <a:latin typeface="Verdana" pitchFamily="34" charset="0"/>
              </a:rPr>
              <a:t>, sacharidy, bílkoviny)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Verdana" pitchFamily="34" charset="0"/>
              </a:rPr>
              <a:t>biokatalyzátory (enzymy </a:t>
            </a:r>
            <a:r>
              <a:rPr lang="cs-CZ" sz="2400" dirty="0">
                <a:latin typeface="Verdana" pitchFamily="34" charset="0"/>
              </a:rPr>
              <a:t>vitamíny, hormony)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Verdana" pitchFamily="34" charset="0"/>
              </a:rPr>
              <a:t>nukleové </a:t>
            </a:r>
            <a:r>
              <a:rPr lang="cs-CZ" sz="2400" dirty="0">
                <a:latin typeface="Verdana" pitchFamily="34" charset="0"/>
              </a:rPr>
              <a:t>kyseliny, steroidy, alkaloidy, </a:t>
            </a:r>
            <a:r>
              <a:rPr lang="cs-CZ" sz="2400" dirty="0" smtClean="0">
                <a:latin typeface="Verdana" pitchFamily="34" charset="0"/>
              </a:rPr>
              <a:t>terpeny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Prvky v přírodních látkách = biogenní prvky: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cs-CZ" sz="2400" dirty="0" err="1" smtClean="0">
                <a:solidFill>
                  <a:srgbClr val="FF0000"/>
                </a:solidFill>
                <a:latin typeface="Verdana" pitchFamily="34" charset="0"/>
              </a:rPr>
              <a:t>makrobiogenní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– C, H, O, N, S, P</a:t>
            </a:r>
          </a:p>
          <a:p>
            <a:pPr marL="0" indent="0">
              <a:lnSpc>
                <a:spcPct val="100000"/>
              </a:lnSpc>
              <a:buNone/>
              <a:tabLst>
                <a:tab pos="3143250" algn="l"/>
              </a:tabLst>
            </a:pPr>
            <a:r>
              <a:rPr lang="cs-CZ" sz="2400" dirty="0" smtClean="0">
                <a:latin typeface="Verdana" pitchFamily="34" charset="0"/>
              </a:rPr>
              <a:t>	Na, K, Mg, Ca, Cl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 startAt="2"/>
            </a:pPr>
            <a:r>
              <a:rPr lang="cs-CZ" sz="2400" dirty="0" err="1" smtClean="0">
                <a:solidFill>
                  <a:srgbClr val="FF0000"/>
                </a:solidFill>
                <a:latin typeface="Verdana" pitchFamily="34" charset="0"/>
              </a:rPr>
              <a:t>mikrobiogenní</a:t>
            </a:r>
            <a:r>
              <a:rPr lang="cs-CZ" sz="2400" dirty="0">
                <a:latin typeface="Verdana" pitchFamily="34" charset="0"/>
              </a:rPr>
              <a:t> </a:t>
            </a:r>
            <a:r>
              <a:rPr lang="cs-CZ" sz="2400" dirty="0" smtClean="0">
                <a:latin typeface="Verdana" pitchFamily="34" charset="0"/>
              </a:rPr>
              <a:t>– </a:t>
            </a:r>
            <a:r>
              <a:rPr lang="cs-CZ" sz="2400" dirty="0" err="1" smtClean="0">
                <a:latin typeface="Verdana" pitchFamily="34" charset="0"/>
              </a:rPr>
              <a:t>Fe</a:t>
            </a:r>
            <a:r>
              <a:rPr lang="cs-CZ" sz="2400" dirty="0" smtClean="0">
                <a:latin typeface="Verdana" pitchFamily="34" charset="0"/>
              </a:rPr>
              <a:t>, Si, F, </a:t>
            </a:r>
            <a:r>
              <a:rPr lang="cs-CZ" sz="2400" dirty="0" err="1" smtClean="0">
                <a:latin typeface="Verdana" pitchFamily="34" charset="0"/>
              </a:rPr>
              <a:t>Zn</a:t>
            </a:r>
            <a:r>
              <a:rPr lang="cs-CZ" sz="2400" dirty="0" smtClean="0">
                <a:latin typeface="Verdana" pitchFamily="34" charset="0"/>
              </a:rPr>
              <a:t>, Se, I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cs-CZ" sz="2400" dirty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Lipidy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800" dirty="0" smtClean="0"/>
              <a:t>= zdroj a zásobárna tělesné energie</a:t>
            </a:r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r>
              <a:rPr lang="cs-CZ" sz="3800" dirty="0" smtClean="0"/>
              <a:t>= rozdělení:</a:t>
            </a:r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endParaRPr lang="cs-CZ" sz="3800" dirty="0"/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endParaRPr lang="cs-CZ" sz="3800" dirty="0" smtClean="0"/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endParaRPr lang="cs-CZ" sz="3800" dirty="0"/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endParaRPr lang="cs-CZ" sz="3800" dirty="0" smtClean="0"/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endParaRPr lang="cs-CZ" sz="3800" dirty="0"/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endParaRPr lang="cs-CZ" sz="3800" dirty="0" smtClean="0"/>
          </a:p>
          <a:p>
            <a:pPr marL="0" indent="0">
              <a:lnSpc>
                <a:spcPct val="120000"/>
              </a:lnSpc>
              <a:buNone/>
              <a:tabLst>
                <a:tab pos="1171575" algn="l"/>
              </a:tabLst>
            </a:pPr>
            <a:r>
              <a:rPr lang="cs-CZ" sz="3800" dirty="0" smtClean="0">
                <a:solidFill>
                  <a:srgbClr val="FF0000"/>
                </a:solidFill>
              </a:rPr>
              <a:t>Pokus:</a:t>
            </a:r>
            <a:r>
              <a:rPr lang="cs-CZ" sz="3800" dirty="0" smtClean="0"/>
              <a:t> </a:t>
            </a:r>
            <a:r>
              <a:rPr lang="cs-CZ" sz="3800" dirty="0" smtClean="0">
                <a:hlinkClick r:id="rId3"/>
              </a:rPr>
              <a:t>rozpustnost/nerozpustnost tuku v benzinu /ve vodě</a:t>
            </a:r>
            <a:endParaRPr lang="cs-CZ" sz="3800" dirty="0" smtClean="0"/>
          </a:p>
          <a:p>
            <a:pPr marL="0" indent="-457200">
              <a:lnSpc>
                <a:spcPct val="110000"/>
              </a:lnSpc>
              <a:buNone/>
              <a:tabLst>
                <a:tab pos="357188" algn="l"/>
              </a:tabLst>
            </a:pPr>
            <a:endParaRPr lang="cs-CZ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02859908"/>
              </p:ext>
            </p:extLst>
          </p:nvPr>
        </p:nvGraphicFramePr>
        <p:xfrm>
          <a:off x="2987824" y="2060848"/>
          <a:ext cx="50405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73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Tuky a oleje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vznikají v živých organismech esterifikací, 	</a:t>
            </a:r>
            <a:r>
              <a:rPr lang="cs-CZ" sz="2400" dirty="0"/>
              <a:t> </a:t>
            </a:r>
            <a:r>
              <a:rPr lang="cs-CZ" sz="2400" dirty="0" smtClean="0"/>
              <a:t>	tj</a:t>
            </a:r>
            <a:r>
              <a:rPr lang="cs-CZ" sz="2400" dirty="0"/>
              <a:t>. reakcí </a:t>
            </a:r>
            <a:r>
              <a:rPr lang="cs-CZ" sz="2400" dirty="0" smtClean="0"/>
              <a:t>glycerolu a vyšších karboxylových 	kyselin nasycených i nenasycených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</a:t>
            </a:r>
            <a:r>
              <a:rPr lang="cs-CZ" sz="2400" dirty="0" smtClean="0">
                <a:solidFill>
                  <a:srgbClr val="00B050"/>
                </a:solidFill>
              </a:rPr>
              <a:t>tuky</a:t>
            </a:r>
            <a:r>
              <a:rPr lang="cs-CZ" sz="2400" dirty="0" smtClean="0"/>
              <a:t> – větší podíl nasycených kyselin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</a:t>
            </a:r>
            <a:r>
              <a:rPr lang="cs-CZ" sz="2400" dirty="0">
                <a:solidFill>
                  <a:srgbClr val="00B050"/>
                </a:solidFill>
              </a:rPr>
              <a:t>oleje</a:t>
            </a:r>
            <a:r>
              <a:rPr lang="cs-CZ" sz="2400" dirty="0"/>
              <a:t> – větší </a:t>
            </a:r>
            <a:r>
              <a:rPr lang="cs-CZ" sz="2400" dirty="0" smtClean="0"/>
              <a:t>podíl nenasycených kyselin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 smtClean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95" y="4251041"/>
            <a:ext cx="8161210" cy="1944216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4433" y="595078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</a:rPr>
              <a:t>glycerol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946079" y="5973335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</a:rPr>
              <a:t>k</a:t>
            </a:r>
            <a:r>
              <a:rPr lang="cs-CZ" dirty="0" smtClean="0">
                <a:latin typeface="Arial" panose="020B0604020202020204" pitchFamily="34" charset="0"/>
              </a:rPr>
              <a:t>arboxylová kyselina</a:t>
            </a: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894998" y="601059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</a:rPr>
              <a:t>tuk</a:t>
            </a: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8022906" y="597333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</a:rPr>
              <a:t>voda</a:t>
            </a: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Tuky </a:t>
            </a:r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oleje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321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mají nízkou teplotu tání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jsou nerozpustné ve vodě, rozpustné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cs-CZ" sz="2400" dirty="0" smtClean="0"/>
              <a:t> 	v organických rozpouštědlech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snadno se rozkládají na </a:t>
            </a:r>
            <a:r>
              <a:rPr lang="cs-CZ" sz="2400" dirty="0"/>
              <a:t>vzduchu – žluknou</a:t>
            </a:r>
            <a:endParaRPr lang="cs-CZ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mají funkci zásobní, jsou zdrojem energie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chrání organismus před chladem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6553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Tuky a oleje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321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Rozdělení: </a:t>
            </a:r>
            <a:endParaRPr lang="cs-CZ" sz="2400" dirty="0"/>
          </a:p>
          <a:p>
            <a:pPr>
              <a:lnSpc>
                <a:spcPct val="100000"/>
              </a:lnSpc>
              <a:tabLst>
                <a:tab pos="3228975" algn="l"/>
              </a:tabLst>
            </a:pPr>
            <a:r>
              <a:rPr lang="cs-CZ" sz="2400" dirty="0">
                <a:solidFill>
                  <a:srgbClr val="FF0000"/>
                </a:solidFill>
              </a:rPr>
              <a:t>p</a:t>
            </a:r>
            <a:r>
              <a:rPr lang="cs-CZ" sz="2400" dirty="0" smtClean="0">
                <a:solidFill>
                  <a:srgbClr val="FF0000"/>
                </a:solidFill>
              </a:rPr>
              <a:t>odle skupenství </a:t>
            </a:r>
            <a:r>
              <a:rPr lang="cs-CZ" sz="2400" dirty="0" smtClean="0"/>
              <a:t>= pevné </a:t>
            </a:r>
          </a:p>
          <a:p>
            <a:pPr marL="0" indent="0">
              <a:lnSpc>
                <a:spcPct val="100000"/>
              </a:lnSpc>
              <a:buNone/>
              <a:tabLst>
                <a:tab pos="3228975" algn="l"/>
              </a:tabLst>
            </a:pPr>
            <a:r>
              <a:rPr lang="cs-CZ" sz="2400" dirty="0" smtClean="0"/>
              <a:t>	kapalné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</a:rPr>
              <a:t>p</a:t>
            </a:r>
            <a:r>
              <a:rPr lang="cs-CZ" sz="2400" dirty="0" smtClean="0">
                <a:solidFill>
                  <a:srgbClr val="FF0000"/>
                </a:solidFill>
              </a:rPr>
              <a:t>odle původu</a:t>
            </a:r>
            <a:r>
              <a:rPr lang="cs-CZ" sz="2400" dirty="0" smtClean="0"/>
              <a:t> = rostlinné</a:t>
            </a:r>
          </a:p>
          <a:p>
            <a:pPr marL="0" indent="0" defTabSz="671513">
              <a:lnSpc>
                <a:spcPct val="100000"/>
              </a:lnSpc>
              <a:buNone/>
              <a:tabLst>
                <a:tab pos="2686050" algn="l"/>
              </a:tabLst>
            </a:pPr>
            <a:r>
              <a:rPr lang="cs-CZ" sz="2400" dirty="0" smtClean="0"/>
              <a:t> 		živočišné</a:t>
            </a:r>
          </a:p>
          <a:p>
            <a:pPr marL="0" indent="0" defTabSz="671513">
              <a:lnSpc>
                <a:spcPct val="100000"/>
              </a:lnSpc>
              <a:buNone/>
              <a:tabLst>
                <a:tab pos="2686050" algn="l"/>
              </a:tabLst>
            </a:pPr>
            <a:endParaRPr lang="cs-CZ" sz="2400" dirty="0" smtClean="0"/>
          </a:p>
          <a:p>
            <a:pPr marL="0" indent="0" defTabSz="671513">
              <a:lnSpc>
                <a:spcPct val="100000"/>
              </a:lnSpc>
              <a:buNone/>
              <a:tabLst>
                <a:tab pos="2686050" algn="l"/>
              </a:tabLst>
            </a:pPr>
            <a:r>
              <a:rPr lang="cs-CZ" sz="2400" dirty="0" smtClean="0"/>
              <a:t>Uveďte příklady tuků, které  běžně používáte.</a:t>
            </a:r>
          </a:p>
          <a:p>
            <a:pPr marL="0" indent="0" defTabSz="671513">
              <a:lnSpc>
                <a:spcPct val="100000"/>
              </a:lnSpc>
              <a:buNone/>
              <a:tabLst>
                <a:tab pos="2686050" algn="l"/>
              </a:tabLst>
            </a:pPr>
            <a:r>
              <a:rPr lang="cs-CZ" sz="2400" dirty="0" smtClean="0"/>
              <a:t>Rostlinné: lněný, slunečnicový, řepný, olivový</a:t>
            </a:r>
          </a:p>
          <a:p>
            <a:pPr marL="0" indent="0" defTabSz="671513">
              <a:lnSpc>
                <a:spcPct val="100000"/>
              </a:lnSpc>
              <a:buNone/>
              <a:tabLst>
                <a:tab pos="2686050" algn="l"/>
              </a:tabLst>
            </a:pPr>
            <a:r>
              <a:rPr lang="cs-CZ" sz="2400" dirty="0" smtClean="0"/>
              <a:t>Živočišné: máslo, sádlo, lůj, rybí tuk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6586691" y="3685512"/>
            <a:ext cx="1625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itchFamily="34" charset="0"/>
              </a:rPr>
              <a:t>Obr. </a:t>
            </a:r>
            <a:r>
              <a:rPr lang="cs-CZ" dirty="0" smtClean="0">
                <a:latin typeface="Verdana" pitchFamily="34" charset="0"/>
              </a:rPr>
              <a:t>1 Máslo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86" y="1611822"/>
            <a:ext cx="2644330" cy="210332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36662" y="5068117"/>
            <a:ext cx="718371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4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Reakce tuků a olejů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</a:t>
            </a:r>
            <a:r>
              <a:rPr lang="cs-CZ" sz="2400" dirty="0" smtClean="0">
                <a:solidFill>
                  <a:srgbClr val="FF0000"/>
                </a:solidFill>
              </a:rPr>
              <a:t>zmýdelnění</a:t>
            </a:r>
            <a:r>
              <a:rPr lang="cs-CZ" sz="2400" dirty="0" smtClean="0"/>
              <a:t> = alkalická </a:t>
            </a:r>
            <a:r>
              <a:rPr lang="cs-CZ" sz="2400" dirty="0"/>
              <a:t>hydrolýza – reakce </a:t>
            </a:r>
            <a:r>
              <a:rPr lang="cs-CZ" sz="2400" dirty="0" smtClean="0"/>
              <a:t>	tuků s hydroxidem sodným nebo draselným, 	při kterých vznikají mýdla (sodné nebo 	draselné soli vyšších mastných kyselin)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sodná </a:t>
            </a:r>
            <a:r>
              <a:rPr lang="cs-CZ" sz="2400" dirty="0"/>
              <a:t>mýdla – </a:t>
            </a:r>
            <a:r>
              <a:rPr lang="cs-CZ" sz="2400" dirty="0" smtClean="0"/>
              <a:t>tuhá</a:t>
            </a:r>
            <a:r>
              <a:rPr lang="cs-CZ" sz="2400" dirty="0"/>
              <a:t> – mycí</a:t>
            </a:r>
            <a:r>
              <a:rPr lang="cs-CZ" sz="2400" dirty="0" smtClean="0"/>
              <a:t>, čistící a prací prostředky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/>
              <a:t>d</a:t>
            </a:r>
            <a:r>
              <a:rPr lang="cs-CZ" sz="2400" dirty="0" smtClean="0"/>
              <a:t>raselná </a:t>
            </a:r>
            <a:r>
              <a:rPr lang="cs-CZ" sz="2400" dirty="0"/>
              <a:t>mýdla – </a:t>
            </a:r>
            <a:r>
              <a:rPr lang="cs-CZ" sz="2400" dirty="0" smtClean="0"/>
              <a:t>mazlavá</a:t>
            </a:r>
            <a:r>
              <a:rPr lang="cs-CZ" sz="2400" dirty="0"/>
              <a:t> – dezinfekční </a:t>
            </a:r>
            <a:r>
              <a:rPr lang="cs-CZ" sz="2400" dirty="0" smtClean="0"/>
              <a:t>mýdla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Pokus: </a:t>
            </a:r>
            <a:r>
              <a:rPr lang="cs-CZ" sz="2400" dirty="0" smtClean="0">
                <a:hlinkClick r:id="rId2"/>
              </a:rPr>
              <a:t>domácí výroba mýdla</a:t>
            </a:r>
            <a:endParaRPr lang="cs-CZ" sz="2400" dirty="0" smtClean="0"/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</a:t>
            </a:r>
            <a:r>
              <a:rPr lang="cs-CZ" sz="2400" dirty="0" smtClean="0">
                <a:solidFill>
                  <a:srgbClr val="FF0000"/>
                </a:solidFill>
              </a:rPr>
              <a:t>ztužování olejů</a:t>
            </a:r>
            <a:r>
              <a:rPr lang="cs-CZ" sz="2400" dirty="0"/>
              <a:t> – reakce </a:t>
            </a:r>
            <a:r>
              <a:rPr lang="cs-CZ" sz="2400" dirty="0" smtClean="0"/>
              <a:t>s vodíkem za 	přítomnosti katalyzátoru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627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ka_motiv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ka_motiv" id="{76EBF333-FE0F-4909-A21F-77FC70645D9E}" vid="{99EEB8F3-D527-454D-9E3F-197A0EA5835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organika_motiv</Template>
  <TotalTime>7464</TotalTime>
  <Words>336</Words>
  <Application>Microsoft Office PowerPoint</Application>
  <PresentationFormat>Předvádění na obrazovce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Consolas</vt:lpstr>
      <vt:lpstr>Verdana</vt:lpstr>
      <vt:lpstr>organika_motiv</vt:lpstr>
      <vt:lpstr>Prezentace aplikace PowerPoint</vt:lpstr>
      <vt:lpstr>Prezentace aplikace PowerPoint</vt:lpstr>
      <vt:lpstr>Přírodní látky </vt:lpstr>
      <vt:lpstr>Významné přírodní látky</vt:lpstr>
      <vt:lpstr>Lipidy</vt:lpstr>
      <vt:lpstr>Tuky a oleje</vt:lpstr>
      <vt:lpstr>Tuky a oleje</vt:lpstr>
      <vt:lpstr>Tuky a oleje</vt:lpstr>
      <vt:lpstr>Reakce tuků a olejů</vt:lpstr>
      <vt:lpstr>Tuky a oleje</vt:lpstr>
      <vt:lpstr>Vosky</vt:lpstr>
      <vt:lpstr>Seznam obrázků: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857</cp:revision>
  <dcterms:created xsi:type="dcterms:W3CDTF">2012-09-09T15:49:48Z</dcterms:created>
  <dcterms:modified xsi:type="dcterms:W3CDTF">2013-06-10T21:25:21Z</dcterms:modified>
</cp:coreProperties>
</file>